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84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82" r:id="rId21"/>
    <p:sldId id="286" r:id="rId22"/>
    <p:sldId id="283" r:id="rId23"/>
    <p:sldId id="278" r:id="rId24"/>
    <p:sldId id="279" r:id="rId25"/>
    <p:sldId id="280" r:id="rId26"/>
    <p:sldId id="281" r:id="rId27"/>
    <p:sldId id="274" r:id="rId28"/>
    <p:sldId id="275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C3FF"/>
    <a:srgbClr val="00CC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303EFF-5CAF-45A7-ADB1-CADD59F0B2E9}" type="doc">
      <dgm:prSet loTypeId="urn:microsoft.com/office/officeart/2005/8/layout/defaul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B1555A8-9354-4C38-921B-D661FDCA7071}">
      <dgm:prSet phldrT="[Text]"/>
      <dgm:spPr/>
      <dgm:t>
        <a:bodyPr/>
        <a:lstStyle/>
        <a:p>
          <a:r>
            <a:rPr lang="en-US" b="1" i="0" dirty="0">
              <a:latin typeface="Microsoft JhengHei UI Light" panose="020B0304030504040204" pitchFamily="34" charset="-120"/>
              <a:ea typeface="Microsoft JhengHei UI Light" panose="020B0304030504040204" pitchFamily="34" charset="-120"/>
            </a:rPr>
            <a:t>Motion Influence Map for Unusual Human Activity Detection and Localization in Crowded Scenes</a:t>
          </a:r>
          <a:endParaRPr lang="en-US" b="1" dirty="0">
            <a:latin typeface="Microsoft JhengHei UI Light" panose="020B0304030504040204" pitchFamily="34" charset="-120"/>
            <a:ea typeface="Microsoft JhengHei UI Light" panose="020B0304030504040204" pitchFamily="34" charset="-120"/>
          </a:endParaRPr>
        </a:p>
      </dgm:t>
    </dgm:pt>
    <dgm:pt modelId="{9552EFA0-4748-4F33-8BB6-2FA7900279E9}" type="parTrans" cxnId="{30B52E02-84DA-4E37-BE9A-5488C56406D2}">
      <dgm:prSet/>
      <dgm:spPr/>
      <dgm:t>
        <a:bodyPr/>
        <a:lstStyle/>
        <a:p>
          <a:endParaRPr lang="en-US"/>
        </a:p>
      </dgm:t>
    </dgm:pt>
    <dgm:pt modelId="{41372AED-5960-4CF1-B442-AB877C0C9078}" type="sibTrans" cxnId="{30B52E02-84DA-4E37-BE9A-5488C56406D2}">
      <dgm:prSet/>
      <dgm:spPr/>
      <dgm:t>
        <a:bodyPr/>
        <a:lstStyle/>
        <a:p>
          <a:endParaRPr lang="en-US"/>
        </a:p>
      </dgm:t>
    </dgm:pt>
    <dgm:pt modelId="{5F477DFC-D537-4527-AC1F-FFE5F0F3927E}">
      <dgm:prSet phldrT="[Text]"/>
      <dgm:spPr/>
      <dgm:t>
        <a:bodyPr/>
        <a:lstStyle/>
        <a:p>
          <a:r>
            <a:rPr lang="en-US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rPr>
            <a:t>Anomaly Detection in Crowded Scenes</a:t>
          </a:r>
        </a:p>
      </dgm:t>
    </dgm:pt>
    <dgm:pt modelId="{64B07B0B-0CEB-41B5-92FE-215409508448}" type="parTrans" cxnId="{7A298C0C-AAC8-464A-B379-599E1DC78800}">
      <dgm:prSet/>
      <dgm:spPr/>
      <dgm:t>
        <a:bodyPr/>
        <a:lstStyle/>
        <a:p>
          <a:endParaRPr lang="en-US"/>
        </a:p>
      </dgm:t>
    </dgm:pt>
    <dgm:pt modelId="{E65B61FA-C516-43AD-B089-35457E4EA6D0}" type="sibTrans" cxnId="{7A298C0C-AAC8-464A-B379-599E1DC78800}">
      <dgm:prSet/>
      <dgm:spPr/>
      <dgm:t>
        <a:bodyPr/>
        <a:lstStyle/>
        <a:p>
          <a:endParaRPr lang="en-US"/>
        </a:p>
      </dgm:t>
    </dgm:pt>
    <dgm:pt modelId="{A0347B6F-F549-46D1-8143-9B0FE80E2A51}">
      <dgm:prSet phldrT="[Text]"/>
      <dgm:spPr/>
      <dgm:t>
        <a:bodyPr/>
        <a:lstStyle/>
        <a:p>
          <a:r>
            <a:rPr lang="en-US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rPr>
            <a:t>Motion-based unusual event detection in human crowds</a:t>
          </a:r>
        </a:p>
      </dgm:t>
    </dgm:pt>
    <dgm:pt modelId="{99AAD828-89DF-4BAF-BE58-E6EC06304F5D}" type="parTrans" cxnId="{F52B7811-291F-49C2-856A-EC9DCAC0F7D2}">
      <dgm:prSet/>
      <dgm:spPr/>
      <dgm:t>
        <a:bodyPr/>
        <a:lstStyle/>
        <a:p>
          <a:endParaRPr lang="en-US"/>
        </a:p>
      </dgm:t>
    </dgm:pt>
    <dgm:pt modelId="{4C05E742-1B93-4C07-8B0A-DC7034CC745D}" type="sibTrans" cxnId="{F52B7811-291F-49C2-856A-EC9DCAC0F7D2}">
      <dgm:prSet/>
      <dgm:spPr/>
      <dgm:t>
        <a:bodyPr/>
        <a:lstStyle/>
        <a:p>
          <a:endParaRPr lang="en-US"/>
        </a:p>
      </dgm:t>
    </dgm:pt>
    <dgm:pt modelId="{A1FF1E24-28AA-4701-BF88-2B3A45085737}">
      <dgm:prSet phldrT="[Text]"/>
      <dgm:spPr/>
      <dgm:t>
        <a:bodyPr/>
        <a:lstStyle/>
        <a:p>
          <a:r>
            <a:rPr lang="en-US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rPr>
            <a:t>AI Based Smart Surveillance System</a:t>
          </a:r>
        </a:p>
      </dgm:t>
    </dgm:pt>
    <dgm:pt modelId="{75C4DCFF-71DA-4241-93D0-D584C291CA75}" type="parTrans" cxnId="{59A3EB4E-8945-4AAF-8F41-EC2594D2E8F2}">
      <dgm:prSet/>
      <dgm:spPr/>
      <dgm:t>
        <a:bodyPr/>
        <a:lstStyle/>
        <a:p>
          <a:endParaRPr lang="en-US"/>
        </a:p>
      </dgm:t>
    </dgm:pt>
    <dgm:pt modelId="{DBDAD9F4-BD0E-4F2C-B19D-6A4471447702}" type="sibTrans" cxnId="{59A3EB4E-8945-4AAF-8F41-EC2594D2E8F2}">
      <dgm:prSet/>
      <dgm:spPr/>
      <dgm:t>
        <a:bodyPr/>
        <a:lstStyle/>
        <a:p>
          <a:endParaRPr lang="en-US"/>
        </a:p>
      </dgm:t>
    </dgm:pt>
    <dgm:pt modelId="{1CE632B4-F2C9-4FB4-AE24-0347D3D27641}" type="pres">
      <dgm:prSet presAssocID="{52303EFF-5CAF-45A7-ADB1-CADD59F0B2E9}" presName="diagram" presStyleCnt="0">
        <dgm:presLayoutVars>
          <dgm:dir/>
          <dgm:resizeHandles val="exact"/>
        </dgm:presLayoutVars>
      </dgm:prSet>
      <dgm:spPr/>
    </dgm:pt>
    <dgm:pt modelId="{BD52D3FD-6816-47EB-936E-E082F12C22C0}" type="pres">
      <dgm:prSet presAssocID="{4B1555A8-9354-4C38-921B-D661FDCA7071}" presName="node" presStyleLbl="node1" presStyleIdx="0" presStyleCnt="4">
        <dgm:presLayoutVars>
          <dgm:bulletEnabled val="1"/>
        </dgm:presLayoutVars>
      </dgm:prSet>
      <dgm:spPr/>
    </dgm:pt>
    <dgm:pt modelId="{6E769A28-1A89-4ED3-816C-74902A75EDA4}" type="pres">
      <dgm:prSet presAssocID="{41372AED-5960-4CF1-B442-AB877C0C9078}" presName="sibTrans" presStyleCnt="0"/>
      <dgm:spPr/>
    </dgm:pt>
    <dgm:pt modelId="{4C928FD2-652D-4FC0-A1D8-4350B932D30C}" type="pres">
      <dgm:prSet presAssocID="{5F477DFC-D537-4527-AC1F-FFE5F0F3927E}" presName="node" presStyleLbl="node1" presStyleIdx="1" presStyleCnt="4">
        <dgm:presLayoutVars>
          <dgm:bulletEnabled val="1"/>
        </dgm:presLayoutVars>
      </dgm:prSet>
      <dgm:spPr/>
    </dgm:pt>
    <dgm:pt modelId="{43D453E6-CF19-487B-9259-44D6B6CF41A6}" type="pres">
      <dgm:prSet presAssocID="{E65B61FA-C516-43AD-B089-35457E4EA6D0}" presName="sibTrans" presStyleCnt="0"/>
      <dgm:spPr/>
    </dgm:pt>
    <dgm:pt modelId="{45AE43AC-06EE-4BA8-8317-A6A15BA02A89}" type="pres">
      <dgm:prSet presAssocID="{A0347B6F-F549-46D1-8143-9B0FE80E2A51}" presName="node" presStyleLbl="node1" presStyleIdx="2" presStyleCnt="4">
        <dgm:presLayoutVars>
          <dgm:bulletEnabled val="1"/>
        </dgm:presLayoutVars>
      </dgm:prSet>
      <dgm:spPr/>
    </dgm:pt>
    <dgm:pt modelId="{8394B37D-35B5-4785-8022-81B3CD1806D4}" type="pres">
      <dgm:prSet presAssocID="{4C05E742-1B93-4C07-8B0A-DC7034CC745D}" presName="sibTrans" presStyleCnt="0"/>
      <dgm:spPr/>
    </dgm:pt>
    <dgm:pt modelId="{5118C0D5-D3B1-400E-B88E-B77228BB218C}" type="pres">
      <dgm:prSet presAssocID="{A1FF1E24-28AA-4701-BF88-2B3A45085737}" presName="node" presStyleLbl="node1" presStyleIdx="3" presStyleCnt="4">
        <dgm:presLayoutVars>
          <dgm:bulletEnabled val="1"/>
        </dgm:presLayoutVars>
      </dgm:prSet>
      <dgm:spPr/>
    </dgm:pt>
  </dgm:ptLst>
  <dgm:cxnLst>
    <dgm:cxn modelId="{30B52E02-84DA-4E37-BE9A-5488C56406D2}" srcId="{52303EFF-5CAF-45A7-ADB1-CADD59F0B2E9}" destId="{4B1555A8-9354-4C38-921B-D661FDCA7071}" srcOrd="0" destOrd="0" parTransId="{9552EFA0-4748-4F33-8BB6-2FA7900279E9}" sibTransId="{41372AED-5960-4CF1-B442-AB877C0C9078}"/>
    <dgm:cxn modelId="{7A298C0C-AAC8-464A-B379-599E1DC78800}" srcId="{52303EFF-5CAF-45A7-ADB1-CADD59F0B2E9}" destId="{5F477DFC-D537-4527-AC1F-FFE5F0F3927E}" srcOrd="1" destOrd="0" parTransId="{64B07B0B-0CEB-41B5-92FE-215409508448}" sibTransId="{E65B61FA-C516-43AD-B089-35457E4EA6D0}"/>
    <dgm:cxn modelId="{F52B7811-291F-49C2-856A-EC9DCAC0F7D2}" srcId="{52303EFF-5CAF-45A7-ADB1-CADD59F0B2E9}" destId="{A0347B6F-F549-46D1-8143-9B0FE80E2A51}" srcOrd="2" destOrd="0" parTransId="{99AAD828-89DF-4BAF-BE58-E6EC06304F5D}" sibTransId="{4C05E742-1B93-4C07-8B0A-DC7034CC745D}"/>
    <dgm:cxn modelId="{BA4EE533-CE54-42A7-A9B6-57BE46BB7AA4}" type="presOf" srcId="{5F477DFC-D537-4527-AC1F-FFE5F0F3927E}" destId="{4C928FD2-652D-4FC0-A1D8-4350B932D30C}" srcOrd="0" destOrd="0" presId="urn:microsoft.com/office/officeart/2005/8/layout/default"/>
    <dgm:cxn modelId="{D24BBC6E-F0FD-4358-9135-B6CC4B2C3A70}" type="presOf" srcId="{A1FF1E24-28AA-4701-BF88-2B3A45085737}" destId="{5118C0D5-D3B1-400E-B88E-B77228BB218C}" srcOrd="0" destOrd="0" presId="urn:microsoft.com/office/officeart/2005/8/layout/default"/>
    <dgm:cxn modelId="{59A3EB4E-8945-4AAF-8F41-EC2594D2E8F2}" srcId="{52303EFF-5CAF-45A7-ADB1-CADD59F0B2E9}" destId="{A1FF1E24-28AA-4701-BF88-2B3A45085737}" srcOrd="3" destOrd="0" parTransId="{75C4DCFF-71DA-4241-93D0-D584C291CA75}" sibTransId="{DBDAD9F4-BD0E-4F2C-B19D-6A4471447702}"/>
    <dgm:cxn modelId="{F9685658-D901-4F8F-8137-95E65BF976B0}" type="presOf" srcId="{4B1555A8-9354-4C38-921B-D661FDCA7071}" destId="{BD52D3FD-6816-47EB-936E-E082F12C22C0}" srcOrd="0" destOrd="0" presId="urn:microsoft.com/office/officeart/2005/8/layout/default"/>
    <dgm:cxn modelId="{7FD587C4-B869-4907-9EF3-A8F1DABB7431}" type="presOf" srcId="{52303EFF-5CAF-45A7-ADB1-CADD59F0B2E9}" destId="{1CE632B4-F2C9-4FB4-AE24-0347D3D27641}" srcOrd="0" destOrd="0" presId="urn:microsoft.com/office/officeart/2005/8/layout/default"/>
    <dgm:cxn modelId="{C34051F9-0080-4C45-B764-F1386C575730}" type="presOf" srcId="{A0347B6F-F549-46D1-8143-9B0FE80E2A51}" destId="{45AE43AC-06EE-4BA8-8317-A6A15BA02A89}" srcOrd="0" destOrd="0" presId="urn:microsoft.com/office/officeart/2005/8/layout/default"/>
    <dgm:cxn modelId="{FBC7371A-3577-4D12-B305-902815DDB7AC}" type="presParOf" srcId="{1CE632B4-F2C9-4FB4-AE24-0347D3D27641}" destId="{BD52D3FD-6816-47EB-936E-E082F12C22C0}" srcOrd="0" destOrd="0" presId="urn:microsoft.com/office/officeart/2005/8/layout/default"/>
    <dgm:cxn modelId="{4975544B-D765-40EE-9911-EEAF1F2C0316}" type="presParOf" srcId="{1CE632B4-F2C9-4FB4-AE24-0347D3D27641}" destId="{6E769A28-1A89-4ED3-816C-74902A75EDA4}" srcOrd="1" destOrd="0" presId="urn:microsoft.com/office/officeart/2005/8/layout/default"/>
    <dgm:cxn modelId="{D702E511-83B9-40FD-A9BB-01F30EE7F07F}" type="presParOf" srcId="{1CE632B4-F2C9-4FB4-AE24-0347D3D27641}" destId="{4C928FD2-652D-4FC0-A1D8-4350B932D30C}" srcOrd="2" destOrd="0" presId="urn:microsoft.com/office/officeart/2005/8/layout/default"/>
    <dgm:cxn modelId="{6AE9A9C7-0B36-4A53-8518-7DF1B7150CDD}" type="presParOf" srcId="{1CE632B4-F2C9-4FB4-AE24-0347D3D27641}" destId="{43D453E6-CF19-487B-9259-44D6B6CF41A6}" srcOrd="3" destOrd="0" presId="urn:microsoft.com/office/officeart/2005/8/layout/default"/>
    <dgm:cxn modelId="{1DBFDA8B-0158-42CE-8FB5-35429F4F3CC1}" type="presParOf" srcId="{1CE632B4-F2C9-4FB4-AE24-0347D3D27641}" destId="{45AE43AC-06EE-4BA8-8317-A6A15BA02A89}" srcOrd="4" destOrd="0" presId="urn:microsoft.com/office/officeart/2005/8/layout/default"/>
    <dgm:cxn modelId="{D4A73235-51E8-4EB3-9D2C-D1F3823DEDE3}" type="presParOf" srcId="{1CE632B4-F2C9-4FB4-AE24-0347D3D27641}" destId="{8394B37D-35B5-4785-8022-81B3CD1806D4}" srcOrd="5" destOrd="0" presId="urn:microsoft.com/office/officeart/2005/8/layout/default"/>
    <dgm:cxn modelId="{502F34E7-BB7A-40EE-8098-24E4B554FCF3}" type="presParOf" srcId="{1CE632B4-F2C9-4FB4-AE24-0347D3D27641}" destId="{5118C0D5-D3B1-400E-B88E-B77228BB218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233052-8B86-4394-8F16-54D118A2B972}" type="doc">
      <dgm:prSet loTypeId="urn:microsoft.com/office/officeart/2005/8/layout/hProcess9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BE74F19-2FA9-492D-881E-DE32F3FC966E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6E72BC6A-B92E-4E5F-8C6F-EEC7568F8146}" type="parTrans" cxnId="{6257EB6C-FB7F-4F04-8CC2-212738BC2B8E}">
      <dgm:prSet/>
      <dgm:spPr/>
      <dgm:t>
        <a:bodyPr/>
        <a:lstStyle/>
        <a:p>
          <a:endParaRPr lang="en-US"/>
        </a:p>
      </dgm:t>
    </dgm:pt>
    <dgm:pt modelId="{84375554-6778-4529-8508-CF20554B2713}" type="sibTrans" cxnId="{6257EB6C-FB7F-4F04-8CC2-212738BC2B8E}">
      <dgm:prSet/>
      <dgm:spPr/>
      <dgm:t>
        <a:bodyPr/>
        <a:lstStyle/>
        <a:p>
          <a:endParaRPr lang="en-US"/>
        </a:p>
      </dgm:t>
    </dgm:pt>
    <dgm:pt modelId="{25E522A9-333F-4CBF-8DF9-0BDE41F3F523}">
      <dgm:prSet/>
      <dgm:spPr/>
      <dgm:t>
        <a:bodyPr/>
        <a:lstStyle/>
        <a:p>
          <a:r>
            <a:rPr lang="en-US" dirty="0"/>
            <a:t>Model Development</a:t>
          </a:r>
        </a:p>
      </dgm:t>
    </dgm:pt>
    <dgm:pt modelId="{EFE201F7-2AC8-4473-B80D-A36A52546FA6}" type="parTrans" cxnId="{662C839C-976B-4CB2-8F6C-ABAEC5A29858}">
      <dgm:prSet/>
      <dgm:spPr/>
      <dgm:t>
        <a:bodyPr/>
        <a:lstStyle/>
        <a:p>
          <a:endParaRPr lang="en-US"/>
        </a:p>
      </dgm:t>
    </dgm:pt>
    <dgm:pt modelId="{AB099C48-7E5D-42D2-8C4D-08F0083DB0BA}" type="sibTrans" cxnId="{662C839C-976B-4CB2-8F6C-ABAEC5A29858}">
      <dgm:prSet/>
      <dgm:spPr/>
      <dgm:t>
        <a:bodyPr/>
        <a:lstStyle/>
        <a:p>
          <a:endParaRPr lang="en-US"/>
        </a:p>
      </dgm:t>
    </dgm:pt>
    <dgm:pt modelId="{B2756F29-27EF-4121-BFD8-8E8ACAC8740B}">
      <dgm:prSet/>
      <dgm:spPr/>
      <dgm:t>
        <a:bodyPr/>
        <a:lstStyle/>
        <a:p>
          <a:r>
            <a:rPr lang="en-US" dirty="0"/>
            <a:t>Training</a:t>
          </a:r>
        </a:p>
      </dgm:t>
    </dgm:pt>
    <dgm:pt modelId="{CB51CABE-FD5E-4727-8E63-2C7ED63223C5}" type="parTrans" cxnId="{14D3DE2F-B9DF-4B4E-98AC-3AE734A2706F}">
      <dgm:prSet/>
      <dgm:spPr/>
      <dgm:t>
        <a:bodyPr/>
        <a:lstStyle/>
        <a:p>
          <a:endParaRPr lang="en-US"/>
        </a:p>
      </dgm:t>
    </dgm:pt>
    <dgm:pt modelId="{51163BD1-61E9-4289-B931-A000E0EF4FE1}" type="sibTrans" cxnId="{14D3DE2F-B9DF-4B4E-98AC-3AE734A2706F}">
      <dgm:prSet/>
      <dgm:spPr/>
      <dgm:t>
        <a:bodyPr/>
        <a:lstStyle/>
        <a:p>
          <a:endParaRPr lang="en-US"/>
        </a:p>
      </dgm:t>
    </dgm:pt>
    <dgm:pt modelId="{A382AAAF-28CE-4C5D-B3BB-1920526AE875}">
      <dgm:prSet/>
      <dgm:spPr/>
      <dgm:t>
        <a:bodyPr/>
        <a:lstStyle/>
        <a:p>
          <a:r>
            <a:rPr lang="en-US" dirty="0"/>
            <a:t>Testing</a:t>
          </a:r>
        </a:p>
      </dgm:t>
    </dgm:pt>
    <dgm:pt modelId="{67CF492B-6633-4531-A17D-FDD330A96D96}" type="parTrans" cxnId="{14837D3B-5E94-4B39-9573-9922C5A39DE3}">
      <dgm:prSet/>
      <dgm:spPr/>
      <dgm:t>
        <a:bodyPr/>
        <a:lstStyle/>
        <a:p>
          <a:endParaRPr lang="en-US"/>
        </a:p>
      </dgm:t>
    </dgm:pt>
    <dgm:pt modelId="{A2EC8EB1-7C7A-47A5-80AF-25CA9BFD7102}" type="sibTrans" cxnId="{14837D3B-5E94-4B39-9573-9922C5A39DE3}">
      <dgm:prSet/>
      <dgm:spPr/>
      <dgm:t>
        <a:bodyPr/>
        <a:lstStyle/>
        <a:p>
          <a:endParaRPr lang="en-US"/>
        </a:p>
      </dgm:t>
    </dgm:pt>
    <dgm:pt modelId="{550AE091-7B4E-4C46-A2E6-258EC58BBCDE}">
      <dgm:prSet/>
      <dgm:spPr/>
      <dgm:t>
        <a:bodyPr/>
        <a:lstStyle/>
        <a:p>
          <a:r>
            <a:rPr lang="en-US" dirty="0"/>
            <a:t>Deployment</a:t>
          </a:r>
        </a:p>
      </dgm:t>
    </dgm:pt>
    <dgm:pt modelId="{856B1D20-1386-44F2-AAB5-CF3FB2454420}" type="parTrans" cxnId="{C1A31209-3F2D-4D4A-B5AA-33D7746DE7C8}">
      <dgm:prSet/>
      <dgm:spPr/>
      <dgm:t>
        <a:bodyPr/>
        <a:lstStyle/>
        <a:p>
          <a:endParaRPr lang="en-US"/>
        </a:p>
      </dgm:t>
    </dgm:pt>
    <dgm:pt modelId="{6FAC0A3A-8D4A-4A32-B8CC-97194407BA1D}" type="sibTrans" cxnId="{C1A31209-3F2D-4D4A-B5AA-33D7746DE7C8}">
      <dgm:prSet/>
      <dgm:spPr/>
      <dgm:t>
        <a:bodyPr/>
        <a:lstStyle/>
        <a:p>
          <a:endParaRPr lang="en-US"/>
        </a:p>
      </dgm:t>
    </dgm:pt>
    <dgm:pt modelId="{CE172551-4946-4ED7-B019-44D96D513CEF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02A0CF73-16AC-4881-8B2C-8A2ED3BF29CB}" type="parTrans" cxnId="{9FAC7DB2-933E-4182-852D-D3F2C022066A}">
      <dgm:prSet/>
      <dgm:spPr/>
      <dgm:t>
        <a:bodyPr/>
        <a:lstStyle/>
        <a:p>
          <a:endParaRPr lang="en-US"/>
        </a:p>
      </dgm:t>
    </dgm:pt>
    <dgm:pt modelId="{60D8B7FB-5B07-420E-8079-219244B73090}" type="sibTrans" cxnId="{9FAC7DB2-933E-4182-852D-D3F2C022066A}">
      <dgm:prSet/>
      <dgm:spPr/>
      <dgm:t>
        <a:bodyPr/>
        <a:lstStyle/>
        <a:p>
          <a:endParaRPr lang="en-US"/>
        </a:p>
      </dgm:t>
    </dgm:pt>
    <dgm:pt modelId="{F55FA972-F5B2-46CE-8B03-83C4FA676926}" type="pres">
      <dgm:prSet presAssocID="{0F233052-8B86-4394-8F16-54D118A2B972}" presName="CompostProcess" presStyleCnt="0">
        <dgm:presLayoutVars>
          <dgm:dir/>
          <dgm:resizeHandles val="exact"/>
        </dgm:presLayoutVars>
      </dgm:prSet>
      <dgm:spPr/>
    </dgm:pt>
    <dgm:pt modelId="{EBC05791-4876-42AE-99ED-85472ED2191D}" type="pres">
      <dgm:prSet presAssocID="{0F233052-8B86-4394-8F16-54D118A2B972}" presName="arrow" presStyleLbl="bgShp" presStyleIdx="0" presStyleCnt="1"/>
      <dgm:spPr/>
    </dgm:pt>
    <dgm:pt modelId="{15CE49EA-6D14-474D-8DA2-0044A5B6F9A7}" type="pres">
      <dgm:prSet presAssocID="{0F233052-8B86-4394-8F16-54D118A2B972}" presName="linearProcess" presStyleCnt="0"/>
      <dgm:spPr/>
    </dgm:pt>
    <dgm:pt modelId="{CECD559A-5DEF-4664-81E9-E65233579B7F}" type="pres">
      <dgm:prSet presAssocID="{ABE74F19-2FA9-492D-881E-DE32F3FC966E}" presName="textNode" presStyleLbl="node1" presStyleIdx="0" presStyleCnt="6">
        <dgm:presLayoutVars>
          <dgm:bulletEnabled val="1"/>
        </dgm:presLayoutVars>
      </dgm:prSet>
      <dgm:spPr/>
    </dgm:pt>
    <dgm:pt modelId="{24E1D459-4BEB-4FD1-83FF-9D4E7ECB7BC0}" type="pres">
      <dgm:prSet presAssocID="{84375554-6778-4529-8508-CF20554B2713}" presName="sibTrans" presStyleCnt="0"/>
      <dgm:spPr/>
    </dgm:pt>
    <dgm:pt modelId="{E658AFB7-14B8-4368-BB4B-2D25B9A96BBE}" type="pres">
      <dgm:prSet presAssocID="{CE172551-4946-4ED7-B019-44D96D513CEF}" presName="textNode" presStyleLbl="node1" presStyleIdx="1" presStyleCnt="6">
        <dgm:presLayoutVars>
          <dgm:bulletEnabled val="1"/>
        </dgm:presLayoutVars>
      </dgm:prSet>
      <dgm:spPr/>
    </dgm:pt>
    <dgm:pt modelId="{62252FEA-3700-4FAD-88FB-3EDF02CEE38D}" type="pres">
      <dgm:prSet presAssocID="{60D8B7FB-5B07-420E-8079-219244B73090}" presName="sibTrans" presStyleCnt="0"/>
      <dgm:spPr/>
    </dgm:pt>
    <dgm:pt modelId="{7BB4A24C-1C9C-4539-AA8F-3AA03F100A62}" type="pres">
      <dgm:prSet presAssocID="{25E522A9-333F-4CBF-8DF9-0BDE41F3F523}" presName="textNode" presStyleLbl="node1" presStyleIdx="2" presStyleCnt="6">
        <dgm:presLayoutVars>
          <dgm:bulletEnabled val="1"/>
        </dgm:presLayoutVars>
      </dgm:prSet>
      <dgm:spPr/>
    </dgm:pt>
    <dgm:pt modelId="{D05E618A-7DCE-484F-91C7-AA2EAF7AEF50}" type="pres">
      <dgm:prSet presAssocID="{AB099C48-7E5D-42D2-8C4D-08F0083DB0BA}" presName="sibTrans" presStyleCnt="0"/>
      <dgm:spPr/>
    </dgm:pt>
    <dgm:pt modelId="{B45016D9-669F-42A9-882D-B67ED98FDE77}" type="pres">
      <dgm:prSet presAssocID="{B2756F29-27EF-4121-BFD8-8E8ACAC8740B}" presName="textNode" presStyleLbl="node1" presStyleIdx="3" presStyleCnt="6">
        <dgm:presLayoutVars>
          <dgm:bulletEnabled val="1"/>
        </dgm:presLayoutVars>
      </dgm:prSet>
      <dgm:spPr/>
    </dgm:pt>
    <dgm:pt modelId="{C35DEBC9-0D4E-468D-A03A-6D52E759D525}" type="pres">
      <dgm:prSet presAssocID="{51163BD1-61E9-4289-B931-A000E0EF4FE1}" presName="sibTrans" presStyleCnt="0"/>
      <dgm:spPr/>
    </dgm:pt>
    <dgm:pt modelId="{31402DF2-B6A8-42CF-B79A-0AF8910D0640}" type="pres">
      <dgm:prSet presAssocID="{A382AAAF-28CE-4C5D-B3BB-1920526AE875}" presName="textNode" presStyleLbl="node1" presStyleIdx="4" presStyleCnt="6">
        <dgm:presLayoutVars>
          <dgm:bulletEnabled val="1"/>
        </dgm:presLayoutVars>
      </dgm:prSet>
      <dgm:spPr/>
    </dgm:pt>
    <dgm:pt modelId="{AA41A9E1-A0BE-4026-944C-879389E58AE5}" type="pres">
      <dgm:prSet presAssocID="{A2EC8EB1-7C7A-47A5-80AF-25CA9BFD7102}" presName="sibTrans" presStyleCnt="0"/>
      <dgm:spPr/>
    </dgm:pt>
    <dgm:pt modelId="{1EC49F8F-45F1-47A7-ADC4-35FA32884320}" type="pres">
      <dgm:prSet presAssocID="{550AE091-7B4E-4C46-A2E6-258EC58BBCD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1A31209-3F2D-4D4A-B5AA-33D7746DE7C8}" srcId="{0F233052-8B86-4394-8F16-54D118A2B972}" destId="{550AE091-7B4E-4C46-A2E6-258EC58BBCDE}" srcOrd="5" destOrd="0" parTransId="{856B1D20-1386-44F2-AAB5-CF3FB2454420}" sibTransId="{6FAC0A3A-8D4A-4A32-B8CC-97194407BA1D}"/>
    <dgm:cxn modelId="{14D3DE2F-B9DF-4B4E-98AC-3AE734A2706F}" srcId="{0F233052-8B86-4394-8F16-54D118A2B972}" destId="{B2756F29-27EF-4121-BFD8-8E8ACAC8740B}" srcOrd="3" destOrd="0" parTransId="{CB51CABE-FD5E-4727-8E63-2C7ED63223C5}" sibTransId="{51163BD1-61E9-4289-B931-A000E0EF4FE1}"/>
    <dgm:cxn modelId="{14837D3B-5E94-4B39-9573-9922C5A39DE3}" srcId="{0F233052-8B86-4394-8F16-54D118A2B972}" destId="{A382AAAF-28CE-4C5D-B3BB-1920526AE875}" srcOrd="4" destOrd="0" parTransId="{67CF492B-6633-4531-A17D-FDD330A96D96}" sibTransId="{A2EC8EB1-7C7A-47A5-80AF-25CA9BFD7102}"/>
    <dgm:cxn modelId="{D6896243-EE6E-4CFD-BA07-49327A38913A}" type="presOf" srcId="{0F233052-8B86-4394-8F16-54D118A2B972}" destId="{F55FA972-F5B2-46CE-8B03-83C4FA676926}" srcOrd="0" destOrd="0" presId="urn:microsoft.com/office/officeart/2005/8/layout/hProcess9"/>
    <dgm:cxn modelId="{6257EB6C-FB7F-4F04-8CC2-212738BC2B8E}" srcId="{0F233052-8B86-4394-8F16-54D118A2B972}" destId="{ABE74F19-2FA9-492D-881E-DE32F3FC966E}" srcOrd="0" destOrd="0" parTransId="{6E72BC6A-B92E-4E5F-8C6F-EEC7568F8146}" sibTransId="{84375554-6778-4529-8508-CF20554B2713}"/>
    <dgm:cxn modelId="{4124B87C-0A00-4E95-AB22-B4C9720F5386}" type="presOf" srcId="{550AE091-7B4E-4C46-A2E6-258EC58BBCDE}" destId="{1EC49F8F-45F1-47A7-ADC4-35FA32884320}" srcOrd="0" destOrd="0" presId="urn:microsoft.com/office/officeart/2005/8/layout/hProcess9"/>
    <dgm:cxn modelId="{662C839C-976B-4CB2-8F6C-ABAEC5A29858}" srcId="{0F233052-8B86-4394-8F16-54D118A2B972}" destId="{25E522A9-333F-4CBF-8DF9-0BDE41F3F523}" srcOrd="2" destOrd="0" parTransId="{EFE201F7-2AC8-4473-B80D-A36A52546FA6}" sibTransId="{AB099C48-7E5D-42D2-8C4D-08F0083DB0BA}"/>
    <dgm:cxn modelId="{07DA329F-DFC7-47DE-9EE3-DD6D2D2960A9}" type="presOf" srcId="{B2756F29-27EF-4121-BFD8-8E8ACAC8740B}" destId="{B45016D9-669F-42A9-882D-B67ED98FDE77}" srcOrd="0" destOrd="0" presId="urn:microsoft.com/office/officeart/2005/8/layout/hProcess9"/>
    <dgm:cxn modelId="{2F0CC6A2-25AF-4367-9382-74D6706695E1}" type="presOf" srcId="{25E522A9-333F-4CBF-8DF9-0BDE41F3F523}" destId="{7BB4A24C-1C9C-4539-AA8F-3AA03F100A62}" srcOrd="0" destOrd="0" presId="urn:microsoft.com/office/officeart/2005/8/layout/hProcess9"/>
    <dgm:cxn modelId="{3A9873A6-B378-4660-A42F-9E075F0ED2BD}" type="presOf" srcId="{CE172551-4946-4ED7-B019-44D96D513CEF}" destId="{E658AFB7-14B8-4368-BB4B-2D25B9A96BBE}" srcOrd="0" destOrd="0" presId="urn:microsoft.com/office/officeart/2005/8/layout/hProcess9"/>
    <dgm:cxn modelId="{9FAC7DB2-933E-4182-852D-D3F2C022066A}" srcId="{0F233052-8B86-4394-8F16-54D118A2B972}" destId="{CE172551-4946-4ED7-B019-44D96D513CEF}" srcOrd="1" destOrd="0" parTransId="{02A0CF73-16AC-4881-8B2C-8A2ED3BF29CB}" sibTransId="{60D8B7FB-5B07-420E-8079-219244B73090}"/>
    <dgm:cxn modelId="{91A1D4D4-1637-46F5-B3E3-C7ADC676F54B}" type="presOf" srcId="{A382AAAF-28CE-4C5D-B3BB-1920526AE875}" destId="{31402DF2-B6A8-42CF-B79A-0AF8910D0640}" srcOrd="0" destOrd="0" presId="urn:microsoft.com/office/officeart/2005/8/layout/hProcess9"/>
    <dgm:cxn modelId="{0A0BEEF8-6604-4D7A-867E-3949ADBE33A1}" type="presOf" srcId="{ABE74F19-2FA9-492D-881E-DE32F3FC966E}" destId="{CECD559A-5DEF-4664-81E9-E65233579B7F}" srcOrd="0" destOrd="0" presId="urn:microsoft.com/office/officeart/2005/8/layout/hProcess9"/>
    <dgm:cxn modelId="{41B2377B-3283-4133-89D3-0C34BC121D4C}" type="presParOf" srcId="{F55FA972-F5B2-46CE-8B03-83C4FA676926}" destId="{EBC05791-4876-42AE-99ED-85472ED2191D}" srcOrd="0" destOrd="0" presId="urn:microsoft.com/office/officeart/2005/8/layout/hProcess9"/>
    <dgm:cxn modelId="{F313A8D3-8A1C-40AE-9C09-92739C0391B4}" type="presParOf" srcId="{F55FA972-F5B2-46CE-8B03-83C4FA676926}" destId="{15CE49EA-6D14-474D-8DA2-0044A5B6F9A7}" srcOrd="1" destOrd="0" presId="urn:microsoft.com/office/officeart/2005/8/layout/hProcess9"/>
    <dgm:cxn modelId="{1068733D-1B68-4F71-82D4-68A8EC89C114}" type="presParOf" srcId="{15CE49EA-6D14-474D-8DA2-0044A5B6F9A7}" destId="{CECD559A-5DEF-4664-81E9-E65233579B7F}" srcOrd="0" destOrd="0" presId="urn:microsoft.com/office/officeart/2005/8/layout/hProcess9"/>
    <dgm:cxn modelId="{969340F8-ADDA-409E-B99B-D0202A46802B}" type="presParOf" srcId="{15CE49EA-6D14-474D-8DA2-0044A5B6F9A7}" destId="{24E1D459-4BEB-4FD1-83FF-9D4E7ECB7BC0}" srcOrd="1" destOrd="0" presId="urn:microsoft.com/office/officeart/2005/8/layout/hProcess9"/>
    <dgm:cxn modelId="{39BB9913-40E4-4773-AF21-ED0263426D95}" type="presParOf" srcId="{15CE49EA-6D14-474D-8DA2-0044A5B6F9A7}" destId="{E658AFB7-14B8-4368-BB4B-2D25B9A96BBE}" srcOrd="2" destOrd="0" presId="urn:microsoft.com/office/officeart/2005/8/layout/hProcess9"/>
    <dgm:cxn modelId="{1927B0DF-3F96-415C-93B3-8F84979C049A}" type="presParOf" srcId="{15CE49EA-6D14-474D-8DA2-0044A5B6F9A7}" destId="{62252FEA-3700-4FAD-88FB-3EDF02CEE38D}" srcOrd="3" destOrd="0" presId="urn:microsoft.com/office/officeart/2005/8/layout/hProcess9"/>
    <dgm:cxn modelId="{0C613C66-E7D1-4774-B42E-18B6D23AA047}" type="presParOf" srcId="{15CE49EA-6D14-474D-8DA2-0044A5B6F9A7}" destId="{7BB4A24C-1C9C-4539-AA8F-3AA03F100A62}" srcOrd="4" destOrd="0" presId="urn:microsoft.com/office/officeart/2005/8/layout/hProcess9"/>
    <dgm:cxn modelId="{5EDF7D81-C6F5-41EC-AA4E-39A249AA94D4}" type="presParOf" srcId="{15CE49EA-6D14-474D-8DA2-0044A5B6F9A7}" destId="{D05E618A-7DCE-484F-91C7-AA2EAF7AEF50}" srcOrd="5" destOrd="0" presId="urn:microsoft.com/office/officeart/2005/8/layout/hProcess9"/>
    <dgm:cxn modelId="{EE412C53-7A05-4A7E-8893-90E6D6F9B20D}" type="presParOf" srcId="{15CE49EA-6D14-474D-8DA2-0044A5B6F9A7}" destId="{B45016D9-669F-42A9-882D-B67ED98FDE77}" srcOrd="6" destOrd="0" presId="urn:microsoft.com/office/officeart/2005/8/layout/hProcess9"/>
    <dgm:cxn modelId="{37D1ED04-C461-45AB-A843-2286DB83607A}" type="presParOf" srcId="{15CE49EA-6D14-474D-8DA2-0044A5B6F9A7}" destId="{C35DEBC9-0D4E-468D-A03A-6D52E759D525}" srcOrd="7" destOrd="0" presId="urn:microsoft.com/office/officeart/2005/8/layout/hProcess9"/>
    <dgm:cxn modelId="{F03C24B8-6F64-4566-A43E-01E65FF393CF}" type="presParOf" srcId="{15CE49EA-6D14-474D-8DA2-0044A5B6F9A7}" destId="{31402DF2-B6A8-42CF-B79A-0AF8910D0640}" srcOrd="8" destOrd="0" presId="urn:microsoft.com/office/officeart/2005/8/layout/hProcess9"/>
    <dgm:cxn modelId="{3723CB31-3773-4880-84E2-C28BE1D0E5DA}" type="presParOf" srcId="{15CE49EA-6D14-474D-8DA2-0044A5B6F9A7}" destId="{AA41A9E1-A0BE-4026-944C-879389E58AE5}" srcOrd="9" destOrd="0" presId="urn:microsoft.com/office/officeart/2005/8/layout/hProcess9"/>
    <dgm:cxn modelId="{8260B981-E9B1-4664-B46E-84912F28FAB6}" type="presParOf" srcId="{15CE49EA-6D14-474D-8DA2-0044A5B6F9A7}" destId="{1EC49F8F-45F1-47A7-ADC4-35FA3288432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2D3FD-6816-47EB-936E-E082F12C22C0}">
      <dsp:nvSpPr>
        <dsp:cNvPr id="0" name=""/>
        <dsp:cNvSpPr/>
      </dsp:nvSpPr>
      <dsp:spPr>
        <a:xfrm>
          <a:off x="690727" y="2016"/>
          <a:ext cx="3024173" cy="1814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rPr>
            <a:t>Motion Influence Map for Unusual Human Activity Detection and Localization in Crowded Scenes</a:t>
          </a:r>
          <a:endParaRPr lang="en-US" sz="1800" b="1" kern="1200" dirty="0">
            <a:latin typeface="Microsoft JhengHei UI Light" panose="020B0304030504040204" pitchFamily="34" charset="-120"/>
            <a:ea typeface="Microsoft JhengHei UI Light" panose="020B0304030504040204" pitchFamily="34" charset="-120"/>
          </a:endParaRPr>
        </a:p>
      </dsp:txBody>
      <dsp:txXfrm>
        <a:off x="690727" y="2016"/>
        <a:ext cx="3024173" cy="1814504"/>
      </dsp:txXfrm>
    </dsp:sp>
    <dsp:sp modelId="{4C928FD2-652D-4FC0-A1D8-4350B932D30C}">
      <dsp:nvSpPr>
        <dsp:cNvPr id="0" name=""/>
        <dsp:cNvSpPr/>
      </dsp:nvSpPr>
      <dsp:spPr>
        <a:xfrm>
          <a:off x="4017318" y="2016"/>
          <a:ext cx="3024173" cy="1814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rPr>
            <a:t>Anomaly Detection in Crowded Scenes</a:t>
          </a:r>
        </a:p>
      </dsp:txBody>
      <dsp:txXfrm>
        <a:off x="4017318" y="2016"/>
        <a:ext cx="3024173" cy="1814504"/>
      </dsp:txXfrm>
    </dsp:sp>
    <dsp:sp modelId="{45AE43AC-06EE-4BA8-8317-A6A15BA02A89}">
      <dsp:nvSpPr>
        <dsp:cNvPr id="0" name=""/>
        <dsp:cNvSpPr/>
      </dsp:nvSpPr>
      <dsp:spPr>
        <a:xfrm>
          <a:off x="690727" y="2118938"/>
          <a:ext cx="3024173" cy="1814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rPr>
            <a:t>Motion-based unusual event detection in human crowds</a:t>
          </a:r>
        </a:p>
      </dsp:txBody>
      <dsp:txXfrm>
        <a:off x="690727" y="2118938"/>
        <a:ext cx="3024173" cy="1814504"/>
      </dsp:txXfrm>
    </dsp:sp>
    <dsp:sp modelId="{5118C0D5-D3B1-400E-B88E-B77228BB218C}">
      <dsp:nvSpPr>
        <dsp:cNvPr id="0" name=""/>
        <dsp:cNvSpPr/>
      </dsp:nvSpPr>
      <dsp:spPr>
        <a:xfrm>
          <a:off x="4017318" y="2118938"/>
          <a:ext cx="3024173" cy="1814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rPr>
            <a:t>AI Based Smart Surveillance System</a:t>
          </a:r>
        </a:p>
      </dsp:txBody>
      <dsp:txXfrm>
        <a:off x="4017318" y="2118938"/>
        <a:ext cx="3024173" cy="1814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05791-4876-42AE-99ED-85472ED2191D}">
      <dsp:nvSpPr>
        <dsp:cNvPr id="0" name=""/>
        <dsp:cNvSpPr/>
      </dsp:nvSpPr>
      <dsp:spPr>
        <a:xfrm>
          <a:off x="693073" y="0"/>
          <a:ext cx="7854836" cy="4087091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D559A-5DEF-4664-81E9-E65233579B7F}">
      <dsp:nvSpPr>
        <dsp:cNvPr id="0" name=""/>
        <dsp:cNvSpPr/>
      </dsp:nvSpPr>
      <dsp:spPr>
        <a:xfrm>
          <a:off x="4180" y="1226127"/>
          <a:ext cx="1464225" cy="163483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Collection</a:t>
          </a:r>
        </a:p>
      </dsp:txBody>
      <dsp:txXfrm>
        <a:off x="75658" y="1297605"/>
        <a:ext cx="1321269" cy="1491880"/>
      </dsp:txXfrm>
    </dsp:sp>
    <dsp:sp modelId="{E658AFB7-14B8-4368-BB4B-2D25B9A96BBE}">
      <dsp:nvSpPr>
        <dsp:cNvPr id="0" name=""/>
        <dsp:cNvSpPr/>
      </dsp:nvSpPr>
      <dsp:spPr>
        <a:xfrm>
          <a:off x="1557859" y="1226127"/>
          <a:ext cx="1464225" cy="1634836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Preprocessing</a:t>
          </a:r>
        </a:p>
      </dsp:txBody>
      <dsp:txXfrm>
        <a:off x="1629337" y="1297605"/>
        <a:ext cx="1321269" cy="1491880"/>
      </dsp:txXfrm>
    </dsp:sp>
    <dsp:sp modelId="{7BB4A24C-1C9C-4539-AA8F-3AA03F100A62}">
      <dsp:nvSpPr>
        <dsp:cNvPr id="0" name=""/>
        <dsp:cNvSpPr/>
      </dsp:nvSpPr>
      <dsp:spPr>
        <a:xfrm>
          <a:off x="3111539" y="1226127"/>
          <a:ext cx="1464225" cy="1634836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Development</a:t>
          </a:r>
        </a:p>
      </dsp:txBody>
      <dsp:txXfrm>
        <a:off x="3183017" y="1297605"/>
        <a:ext cx="1321269" cy="1491880"/>
      </dsp:txXfrm>
    </dsp:sp>
    <dsp:sp modelId="{B45016D9-669F-42A9-882D-B67ED98FDE77}">
      <dsp:nvSpPr>
        <dsp:cNvPr id="0" name=""/>
        <dsp:cNvSpPr/>
      </dsp:nvSpPr>
      <dsp:spPr>
        <a:xfrm>
          <a:off x="4665219" y="1226127"/>
          <a:ext cx="1464225" cy="1634836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Training</a:t>
          </a:r>
        </a:p>
      </dsp:txBody>
      <dsp:txXfrm>
        <a:off x="4736697" y="1297605"/>
        <a:ext cx="1321269" cy="1491880"/>
      </dsp:txXfrm>
    </dsp:sp>
    <dsp:sp modelId="{31402DF2-B6A8-42CF-B79A-0AF8910D0640}">
      <dsp:nvSpPr>
        <dsp:cNvPr id="0" name=""/>
        <dsp:cNvSpPr/>
      </dsp:nvSpPr>
      <dsp:spPr>
        <a:xfrm>
          <a:off x="6218898" y="1226127"/>
          <a:ext cx="1464225" cy="1634836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Testing</a:t>
          </a:r>
        </a:p>
      </dsp:txBody>
      <dsp:txXfrm>
        <a:off x="6290376" y="1297605"/>
        <a:ext cx="1321269" cy="1491880"/>
      </dsp:txXfrm>
    </dsp:sp>
    <dsp:sp modelId="{1EC49F8F-45F1-47A7-ADC4-35FA32884320}">
      <dsp:nvSpPr>
        <dsp:cNvPr id="0" name=""/>
        <dsp:cNvSpPr/>
      </dsp:nvSpPr>
      <dsp:spPr>
        <a:xfrm>
          <a:off x="7772578" y="1226127"/>
          <a:ext cx="1464225" cy="1634836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Deployment</a:t>
          </a:r>
        </a:p>
      </dsp:txBody>
      <dsp:txXfrm>
        <a:off x="7844056" y="1297605"/>
        <a:ext cx="1321269" cy="1491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E673E-138F-4925-9341-FA0159392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B1607-4C6A-4EE6-91EE-DA34C8310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B9AE5-DCB0-49AB-9612-2C14A5AD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4D47A-759F-48DA-B059-9BCE55D6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4D6CD-5A92-4018-A8D0-6C19CBDE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1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19725-B50A-4F2C-9E34-03D0E71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BFE99-B1D7-4CFB-BFC4-8EFDAE84F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24C3-30D2-46AC-94AA-CA970AF89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B9AEE-03A9-4B7C-B993-CE6938AD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6D397-E061-48B0-9281-6B01965E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2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D0712-FDBF-4F26-9282-54F9E0326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2E4A6-36EE-4F13-A242-99967A234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23EC-E62F-4131-BF7D-400F691E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74797-484D-4B71-8322-60636454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0AF30-0439-4E31-BDAD-23194610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1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1D89-71B4-4510-AD46-44C27D6D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02CD8-2240-4956-94BF-B1FA438D3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7F3C-8C86-4B9D-A520-9EF36156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99B1-ED4C-4734-88F3-593E9404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F7827-A0D4-4EEB-A306-15F02902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5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9A10-0B38-4497-8CE9-24AE848F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9294C-64B6-4019-AEF6-4A68062F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1CF6B-F3B2-4771-93DC-DCFB843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0021B-C97D-4AC4-88E4-87D69E051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C7F3F-DB81-439F-BAFE-890461A5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13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0906-9D4B-42D1-93D8-35C5F005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563E3-4C7C-44DE-9CB8-1D48C780A0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DE1B-5E0D-484A-BFCB-E7118DF91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F01FC-4247-49C1-B14E-5C953BA52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37A68-BFD0-482B-9933-9F74245D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1137C-3D02-441B-B692-807F433F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2797-4388-4FA0-B793-F454E7F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9D0DB-5024-4F55-BE18-A40E6C9C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7712D-6F28-495A-B29D-166E7B00B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4E66EE-E860-4C52-BD10-7A7448E81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E3179-7652-4A1C-AE97-E51D4D8C7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6FE939-4414-430F-B5F2-A6615E335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BA428-C1E4-4E2A-8613-3E75E3EB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7FEF4A-A8FD-41B2-91C8-A4237E4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7763-7F9D-4915-805B-A89BCB30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10EF4-7ED3-4AE2-8B42-225F49C9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0389D-F34B-4BB3-9EF8-23B0CB245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95005-9AF1-4B18-A509-F0573B52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9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E26852-3C88-4280-8F9C-CD70C1A0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DF8E7-E535-467D-B518-1C1CB5E9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CA931-709B-4F7D-804C-DACF8C555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7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9480-B394-4BB3-AE27-49E9A23A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408FE-E1EE-4D98-8938-3366977C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2E51A-FA22-4409-B218-F2A3EBF61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AC819-23CF-4D22-A953-8E88EA5B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ECA05-0248-4BD1-BB73-98950044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1BEC8-2B29-427F-AD38-87E272CB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1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028C-F541-48E6-A6D8-09C4A92DC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067ED-FCEB-431D-BE3B-F3C3395F9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77B8B-81D0-4E7B-B9F6-55AD4DE96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A3D56-36F7-4F89-8A51-81A1D6F9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2ADB2-9992-41C1-A89E-B93B9959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379C8-4B93-4C8F-A8F5-6B47072F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7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170931-871F-41A1-9BF7-4566B98C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A17AF-AED1-4129-9E02-D4D44B642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AD244-B62A-41F7-8C12-DDE81DBD8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6E8FC-9492-49A5-AA61-D52BE93AE09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0D8B7-B9AC-4738-AC04-DDEAB3DF3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EC772-4EB2-49B5-98ED-CCD2F9B4B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EFB12-AF51-4C91-AF71-4610E03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4A395-2D6F-403F-9CE7-786F6082D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094" y1="39941" x2="63672" y2="2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91" y="38418"/>
            <a:ext cx="5250373" cy="52503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04BBE7-7E55-4941-B795-83F9B4A80F8B}"/>
              </a:ext>
            </a:extLst>
          </p:cNvPr>
          <p:cNvSpPr/>
          <p:nvPr/>
        </p:nvSpPr>
        <p:spPr>
          <a:xfrm>
            <a:off x="429491" y="1904063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0" b="1" i="0" u="none" strike="noStrike" dirty="0" err="1"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VigilEye</a:t>
            </a:r>
            <a:r>
              <a:rPr lang="en-US" sz="8000" b="1" i="0" u="none" strike="noStrike" dirty="0"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randir Tight" panose="00000508000000000000" pitchFamily="50" charset="0"/>
                <a:ea typeface="Microsoft JhengHei UI Light" panose="020B0304030504040204" pitchFamily="34" charset="-120"/>
              </a:rPr>
              <a:t>A Next-Generation Surveillance System for Abnormal     Activity Detection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4513B-5CEC-4F49-B041-1D5967D68DC0}"/>
              </a:ext>
            </a:extLst>
          </p:cNvPr>
          <p:cNvSpPr/>
          <p:nvPr/>
        </p:nvSpPr>
        <p:spPr>
          <a:xfrm>
            <a:off x="304800" y="478949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By</a:t>
            </a:r>
            <a:endParaRPr lang="en-US" b="0" dirty="0"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br>
              <a:rPr lang="en-US" b="0" dirty="0"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</a:b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Adhil Shah                                           </a:t>
            </a:r>
            <a:endParaRPr lang="en-US" b="0" dirty="0"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(Igw20cs001)</a:t>
            </a:r>
            <a:endParaRPr lang="en-US" b="0" dirty="0"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US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Ahammed</a:t>
            </a: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Musharaf</a:t>
            </a: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N K</a:t>
            </a:r>
            <a:endParaRPr lang="en-US" b="0" dirty="0"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(Igw20cs002)</a:t>
            </a:r>
            <a:endParaRPr lang="en-US" b="0" dirty="0"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10D4F-D986-4FBA-BFAC-CD2180B01301}"/>
              </a:ext>
            </a:extLst>
          </p:cNvPr>
          <p:cNvSpPr/>
          <p:nvPr/>
        </p:nvSpPr>
        <p:spPr>
          <a:xfrm>
            <a:off x="3655661" y="5357342"/>
            <a:ext cx="2994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Ajil</a:t>
            </a: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Benny</a:t>
            </a:r>
            <a:endParaRPr lang="en-US" b="0" dirty="0"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(Igw20cs003)</a:t>
            </a:r>
            <a:endParaRPr lang="en-US" b="0" dirty="0"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Muhammed </a:t>
            </a:r>
            <a:r>
              <a:rPr lang="en-US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Hashif</a:t>
            </a: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V</a:t>
            </a:r>
            <a:endParaRPr lang="en-US" b="0" dirty="0"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(Igw20cs027)</a:t>
            </a:r>
            <a:endParaRPr lang="en-US" b="0" dirty="0"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D2AC8C-AC1E-4066-ADEE-11AEA0D709E7}"/>
              </a:ext>
            </a:extLst>
          </p:cNvPr>
          <p:cNvCxnSpPr>
            <a:cxnSpLocks/>
          </p:cNvCxnSpPr>
          <p:nvPr/>
        </p:nvCxnSpPr>
        <p:spPr>
          <a:xfrm>
            <a:off x="387287" y="5218796"/>
            <a:ext cx="5183518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356BD-0D57-4AF9-BE02-8D9ECB16302B}"/>
              </a:ext>
            </a:extLst>
          </p:cNvPr>
          <p:cNvSpPr/>
          <p:nvPr/>
        </p:nvSpPr>
        <p:spPr>
          <a:xfrm>
            <a:off x="8603672" y="5380672"/>
            <a:ext cx="3588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Guided By :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.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Thasni</a:t>
            </a:r>
            <a:r>
              <a:rPr lang="en-US" b="1">
                <a:solidFill>
                  <a:schemeClr val="tx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KM</a:t>
            </a:r>
            <a:endParaRPr lang="en-US" b="1" dirty="0">
              <a:solidFill>
                <a:schemeClr val="tx2">
                  <a:lumMod val="50000"/>
                </a:schemeClr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                   Asst. Professor </a:t>
            </a:r>
            <a:endParaRPr lang="en-US" b="1" dirty="0">
              <a:solidFill>
                <a:schemeClr val="tx2">
                  <a:lumMod val="50000"/>
                </a:schemeClr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                    CSE Dept, IIPE</a:t>
            </a:r>
            <a:endParaRPr lang="en-US" b="1" dirty="0">
              <a:solidFill>
                <a:schemeClr val="tx2">
                  <a:lumMod val="50000"/>
                </a:schemeClr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endParaRPr lang="en-US" dirty="0">
              <a:solidFill>
                <a:srgbClr val="00CCFF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1FF3CA-BF3A-4057-812D-50373CF44C10}"/>
              </a:ext>
            </a:extLst>
          </p:cNvPr>
          <p:cNvSpPr/>
          <p:nvPr/>
        </p:nvSpPr>
        <p:spPr>
          <a:xfrm>
            <a:off x="304800" y="377393"/>
            <a:ext cx="1692727" cy="403299"/>
          </a:xfrm>
          <a:prstGeom prst="rect">
            <a:avLst/>
          </a:prstGeom>
          <a:solidFill>
            <a:srgbClr val="19C3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grandir Tight" panose="00000508000000000000" pitchFamily="50" charset="0"/>
              </a:rPr>
              <a:t>First - Second Review</a:t>
            </a:r>
          </a:p>
        </p:txBody>
      </p:sp>
    </p:spTree>
    <p:extLst>
      <p:ext uri="{BB962C8B-B14F-4D97-AF65-F5344CB8AC3E}">
        <p14:creationId xmlns:p14="http://schemas.microsoft.com/office/powerpoint/2010/main" val="516255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EAD1B4-D11B-44EA-94DD-CF18CD123F9E}"/>
              </a:ext>
            </a:extLst>
          </p:cNvPr>
          <p:cNvSpPr/>
          <p:nvPr/>
        </p:nvSpPr>
        <p:spPr>
          <a:xfrm>
            <a:off x="618634" y="501134"/>
            <a:ext cx="4181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SYSTEM DESIGN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D42C6-76D0-45C3-9C4C-C3DEFF363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02" y="1209020"/>
            <a:ext cx="7991595" cy="53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0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82F23-9DBA-4DEE-88A2-5A9F955AA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3"/>
          <a:stretch/>
        </p:blipFill>
        <p:spPr>
          <a:xfrm>
            <a:off x="2258290" y="1079028"/>
            <a:ext cx="7675419" cy="5141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B1CD7-5F8D-413B-8444-921EB95D354C}"/>
              </a:ext>
            </a:extLst>
          </p:cNvPr>
          <p:cNvSpPr txBox="1"/>
          <p:nvPr/>
        </p:nvSpPr>
        <p:spPr>
          <a:xfrm>
            <a:off x="702126" y="555808"/>
            <a:ext cx="394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00198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115EF-6CDA-4A66-8AA3-AADCC3BB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CBD17C-F6F7-4712-AC64-88B1B5F3DF5B}"/>
              </a:ext>
            </a:extLst>
          </p:cNvPr>
          <p:cNvSpPr txBox="1"/>
          <p:nvPr/>
        </p:nvSpPr>
        <p:spPr>
          <a:xfrm>
            <a:off x="5223164" y="6054436"/>
            <a:ext cx="2713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24047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0966DB-2923-4E3A-8DA9-8B682D58D5CE}"/>
              </a:ext>
            </a:extLst>
          </p:cNvPr>
          <p:cNvSpPr/>
          <p:nvPr/>
        </p:nvSpPr>
        <p:spPr>
          <a:xfrm>
            <a:off x="383992" y="595584"/>
            <a:ext cx="4776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COST ESTIMATION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6A4BB-3546-4488-8620-0044AF6CC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2" y="2389100"/>
            <a:ext cx="11424014" cy="24491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0310BA-BE31-48FA-9281-F9C7510F5B00}"/>
              </a:ext>
            </a:extLst>
          </p:cNvPr>
          <p:cNvSpPr/>
          <p:nvPr/>
        </p:nvSpPr>
        <p:spPr>
          <a:xfrm>
            <a:off x="637311" y="50620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Effort = a*</a:t>
            </a:r>
            <a:r>
              <a:rPr lang="en-US" sz="2400" dirty="0" err="1"/>
              <a:t>KLOC</a:t>
            </a:r>
            <a:r>
              <a:rPr lang="en-US" sz="2400" baseline="30000" dirty="0" err="1"/>
              <a:t>b</a:t>
            </a:r>
            <a:r>
              <a:rPr lang="en-US" sz="2400" dirty="0"/>
              <a:t> </a:t>
            </a:r>
          </a:p>
          <a:p>
            <a:r>
              <a:rPr lang="en-US" sz="2400" dirty="0"/>
              <a:t>Duration = c*</a:t>
            </a:r>
            <a:r>
              <a:rPr lang="en-US" sz="2400" dirty="0" err="1"/>
              <a:t>effort</a:t>
            </a:r>
            <a:r>
              <a:rPr lang="en-US" sz="2400" baseline="30000" dirty="0" err="1"/>
              <a:t>d</a:t>
            </a:r>
            <a:r>
              <a:rPr lang="en-US" sz="2400" baseline="30000" dirty="0"/>
              <a:t> </a:t>
            </a:r>
          </a:p>
          <a:p>
            <a:r>
              <a:rPr lang="en-US" sz="2400" dirty="0"/>
              <a:t>Members = Effort / Duration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342874-1F10-4830-A890-16760822217B}"/>
              </a:ext>
            </a:extLst>
          </p:cNvPr>
          <p:cNvSpPr/>
          <p:nvPr/>
        </p:nvSpPr>
        <p:spPr>
          <a:xfrm>
            <a:off x="383992" y="1703579"/>
            <a:ext cx="2157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KLOC ~ 10 KLOC</a:t>
            </a:r>
          </a:p>
        </p:txBody>
      </p:sp>
    </p:spTree>
    <p:extLst>
      <p:ext uri="{BB962C8B-B14F-4D97-AF65-F5344CB8AC3E}">
        <p14:creationId xmlns:p14="http://schemas.microsoft.com/office/powerpoint/2010/main" val="3297976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FD609F-3CD6-4711-9385-A66A1133633B}"/>
              </a:ext>
            </a:extLst>
          </p:cNvPr>
          <p:cNvSpPr/>
          <p:nvPr/>
        </p:nvSpPr>
        <p:spPr>
          <a:xfrm>
            <a:off x="705712" y="653534"/>
            <a:ext cx="26116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MODULES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2802F9-B9AA-4BBE-AF1B-FE2D2C18F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414388"/>
              </p:ext>
            </p:extLst>
          </p:nvPr>
        </p:nvGraphicFramePr>
        <p:xfrm>
          <a:off x="1440871" y="1634836"/>
          <a:ext cx="9240984" cy="4087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2538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A1F0F1-A9C7-4A6A-A7DF-F42F4998BAF6}"/>
              </a:ext>
            </a:extLst>
          </p:cNvPr>
          <p:cNvSpPr/>
          <p:nvPr/>
        </p:nvSpPr>
        <p:spPr>
          <a:xfrm>
            <a:off x="1025236" y="1081448"/>
            <a:ext cx="1039090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66FF66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Abnormal Activity Detection</a:t>
            </a:r>
          </a:p>
          <a:p>
            <a:endParaRPr lang="en-US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US" b="0" i="0" dirty="0"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2000" b="0" i="0" dirty="0"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Employ AI to detect abnormal actions in video footage, strengthening surveillance systems for improved safety.</a:t>
            </a:r>
            <a:endParaRPr lang="en-US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E1322A-4E80-4D30-B018-2AD61830E941}"/>
              </a:ext>
            </a:extLst>
          </p:cNvPr>
          <p:cNvSpPr/>
          <p:nvPr/>
        </p:nvSpPr>
        <p:spPr>
          <a:xfrm>
            <a:off x="513030" y="861352"/>
            <a:ext cx="5709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66FF66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B8B95-32B1-4615-83FD-0608D3F1B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46" y="3285224"/>
            <a:ext cx="5243723" cy="2946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F7948-66E5-452C-AF2C-3DA49DFBC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15" y="3285224"/>
            <a:ext cx="3939765" cy="30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65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55A2D6-1DBA-4486-A1A2-EA1B0DE470C1}"/>
              </a:ext>
            </a:extLst>
          </p:cNvPr>
          <p:cNvSpPr txBox="1"/>
          <p:nvPr/>
        </p:nvSpPr>
        <p:spPr>
          <a:xfrm>
            <a:off x="554181" y="955965"/>
            <a:ext cx="1018309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2.</a:t>
            </a:r>
            <a:r>
              <a:rPr lang="en-US" sz="2800" b="1" dirty="0">
                <a:solidFill>
                  <a:srgbClr val="FF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Auto Alerting</a:t>
            </a:r>
          </a:p>
          <a:p>
            <a:endParaRPr lang="en-US" b="1" dirty="0"/>
          </a:p>
          <a:p>
            <a:r>
              <a:rPr lang="en-US" sz="2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Automatically generate alerts for abnormal activities, ensuring quick responses and proactive security measures.</a:t>
            </a:r>
            <a:endParaRPr lang="en-US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7E0FD-214E-4258-B291-8377F3AA0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707">
                        <a14:foregroundMark x1="15576" y1="36328" x2="20459" y2="37451"/>
                        <a14:foregroundMark x1="19824" y1="27686" x2="22461" y2="31934"/>
                        <a14:foregroundMark x1="26904" y1="23926" x2="27783" y2="28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10" y="1843996"/>
            <a:ext cx="5725806" cy="572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4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284E-DD1B-42D4-AE52-D2E411FDF921}"/>
              </a:ext>
            </a:extLst>
          </p:cNvPr>
          <p:cNvSpPr/>
          <p:nvPr/>
        </p:nvSpPr>
        <p:spPr>
          <a:xfrm>
            <a:off x="623454" y="875298"/>
            <a:ext cx="1068185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3</a:t>
            </a:r>
            <a:r>
              <a:rPr lang="en-US" sz="4800" b="1" i="0" dirty="0">
                <a:solidFill>
                  <a:schemeClr val="accent1">
                    <a:lumMod val="50000"/>
                  </a:schemeClr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.</a:t>
            </a:r>
            <a:r>
              <a:rPr lang="en-US" sz="2800" b="1" i="0" dirty="0">
                <a:solidFill>
                  <a:schemeClr val="accent1">
                    <a:lumMod val="50000"/>
                  </a:schemeClr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Incident Video Segmentation</a:t>
            </a:r>
          </a:p>
          <a:p>
            <a:endParaRPr lang="en-US" sz="2800" b="1" i="0" dirty="0">
              <a:solidFill>
                <a:schemeClr val="accent1">
                  <a:lumMod val="50000"/>
                </a:schemeClr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US" sz="2000" b="0" i="0" dirty="0"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Break down video sequences into 30-second segments for organized incident analysis, aiding efficient storage and retrieval.</a:t>
            </a:r>
            <a:endParaRPr lang="en-US" sz="20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22689-C8D9-48AF-9C34-D10061D3A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8" y="3001409"/>
            <a:ext cx="5909934" cy="34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5F19AF-533D-48FD-9886-BEF2F7BFDD86}"/>
              </a:ext>
            </a:extLst>
          </p:cNvPr>
          <p:cNvSpPr txBox="1"/>
          <p:nvPr/>
        </p:nvSpPr>
        <p:spPr>
          <a:xfrm>
            <a:off x="639877" y="477071"/>
            <a:ext cx="532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Hardware Requirements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E1F32-D9CD-40B9-8E27-F0A81789C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7" y="1459922"/>
            <a:ext cx="4380679" cy="4380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20D66-62A4-46F1-A031-F1A972CA7854}"/>
              </a:ext>
            </a:extLst>
          </p:cNvPr>
          <p:cNvSpPr txBox="1"/>
          <p:nvPr/>
        </p:nvSpPr>
        <p:spPr>
          <a:xfrm>
            <a:off x="5725816" y="3188596"/>
            <a:ext cx="3485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IP Camera</a:t>
            </a:r>
          </a:p>
        </p:txBody>
      </p:sp>
    </p:spTree>
    <p:extLst>
      <p:ext uri="{BB962C8B-B14F-4D97-AF65-F5344CB8AC3E}">
        <p14:creationId xmlns:p14="http://schemas.microsoft.com/office/powerpoint/2010/main" val="1719998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AF3AE2-57B8-4244-9B54-6EB9980C2812}"/>
              </a:ext>
            </a:extLst>
          </p:cNvPr>
          <p:cNvSpPr txBox="1"/>
          <p:nvPr/>
        </p:nvSpPr>
        <p:spPr>
          <a:xfrm>
            <a:off x="639877" y="477071"/>
            <a:ext cx="5117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Software Requirements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E3AD7-1476-45D1-BD5B-8141302B9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75" y="1932460"/>
            <a:ext cx="2032289" cy="121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FCA3B7-C975-491A-9FB2-1963DB0B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75" y="1709121"/>
            <a:ext cx="1464252" cy="1607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616FBE-9505-40F3-86FB-C831A4F46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89" y="1573799"/>
            <a:ext cx="1819647" cy="15780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ECDFD3-F870-45DE-9C32-053F6A328ADC}"/>
              </a:ext>
            </a:extLst>
          </p:cNvPr>
          <p:cNvSpPr/>
          <p:nvPr/>
        </p:nvSpPr>
        <p:spPr>
          <a:xfrm>
            <a:off x="1486048" y="3506548"/>
            <a:ext cx="1489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en-US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React Native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A57688-DB0C-4AD7-BA85-8F94B14CA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04" y="4351416"/>
            <a:ext cx="3452244" cy="1815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459B1-EB63-4D8A-BD72-E8B7729FF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72" y="4351416"/>
            <a:ext cx="3130763" cy="2087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74C5A-8DC9-49A1-88A5-356BF8E95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861" y="1331825"/>
            <a:ext cx="1610739" cy="1985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D73D57-5CBD-4529-B2ED-A5765ADF7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44" y="3791250"/>
            <a:ext cx="3597852" cy="23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9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FB5E6D-1940-43ED-90B6-E6E8D8FEB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83" y="1298284"/>
            <a:ext cx="7570807" cy="53934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ABDEFB-2F11-470E-B4E9-38A9EC5878EB}"/>
              </a:ext>
            </a:extLst>
          </p:cNvPr>
          <p:cNvSpPr/>
          <p:nvPr/>
        </p:nvSpPr>
        <p:spPr>
          <a:xfrm>
            <a:off x="332510" y="1623491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Abstract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Literature Review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Project Plan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System Design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Cost Estimation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Modules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Hardware Requirements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Software Requirements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Conclusion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DF17F2-39E9-4C47-972B-B9C3FB8F73D8}"/>
              </a:ext>
            </a:extLst>
          </p:cNvPr>
          <p:cNvSpPr/>
          <p:nvPr/>
        </p:nvSpPr>
        <p:spPr>
          <a:xfrm>
            <a:off x="332510" y="528843"/>
            <a:ext cx="3284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CONTENTS </a:t>
            </a:r>
          </a:p>
        </p:txBody>
      </p:sp>
    </p:spTree>
    <p:extLst>
      <p:ext uri="{BB962C8B-B14F-4D97-AF65-F5344CB8AC3E}">
        <p14:creationId xmlns:p14="http://schemas.microsoft.com/office/powerpoint/2010/main" val="88546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846A42-9BB3-44CE-B0B3-179B6DFB797E}"/>
              </a:ext>
            </a:extLst>
          </p:cNvPr>
          <p:cNvSpPr/>
          <p:nvPr/>
        </p:nvSpPr>
        <p:spPr>
          <a:xfrm>
            <a:off x="748144" y="1536174"/>
            <a:ext cx="1032163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system processes live video streams frame by frame using OpenCV, extracting visual data for analysis.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pre-trained convolutional neural network (CNN) implemented in Keras identifies patterns of violent behavior within the video frames.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system identifies potential violent incidents by recognizing continuous sequences of frames with consistently high violence prediction scores, helping to reduce false alarms.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Upon detecting violent behavior, the system generates a video clip and triggers real-time alerts to authorities via Firebase Cloud Messaging (FCM) with location and timestamp details.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789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0F6CF5-F393-4669-82BB-845FD1515AF2}"/>
              </a:ext>
            </a:extLst>
          </p:cNvPr>
          <p:cNvSpPr/>
          <p:nvPr/>
        </p:nvSpPr>
        <p:spPr>
          <a:xfrm>
            <a:off x="671945" y="972327"/>
            <a:ext cx="10848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5. The system is built on a Flask web application framework and leverages cloud-based services for scalability, reliability, and real-time responsiveness through multithreaded processing</a:t>
            </a:r>
          </a:p>
        </p:txBody>
      </p:sp>
    </p:spTree>
    <p:extLst>
      <p:ext uri="{BB962C8B-B14F-4D97-AF65-F5344CB8AC3E}">
        <p14:creationId xmlns:p14="http://schemas.microsoft.com/office/powerpoint/2010/main" val="241848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A21D9-4FC6-4B0D-8640-8D90A74B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114"/>
            <a:ext cx="12192000" cy="38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6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9BB8A-2C5B-45DA-B16B-DB97D0F673A7}"/>
              </a:ext>
            </a:extLst>
          </p:cNvPr>
          <p:cNvSpPr txBox="1"/>
          <p:nvPr/>
        </p:nvSpPr>
        <p:spPr>
          <a:xfrm>
            <a:off x="623455" y="443345"/>
            <a:ext cx="2165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FACCA-65B7-496E-8694-7153A1BA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791" y="426817"/>
            <a:ext cx="2736255" cy="6080566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3D05F-66A6-4A12-9A36-2CAF6FA00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49" y="334089"/>
            <a:ext cx="2785420" cy="6189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41C19-6A15-4131-BA9C-9138D7964C35}"/>
              </a:ext>
            </a:extLst>
          </p:cNvPr>
          <p:cNvSpPr txBox="1"/>
          <p:nvPr/>
        </p:nvSpPr>
        <p:spPr>
          <a:xfrm>
            <a:off x="2341421" y="2868059"/>
            <a:ext cx="615553" cy="241963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Splash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7AE86E-628F-4BBC-AD5A-7CCB2D38A09E}"/>
              </a:ext>
            </a:extLst>
          </p:cNvPr>
          <p:cNvSpPr txBox="1"/>
          <p:nvPr/>
        </p:nvSpPr>
        <p:spPr>
          <a:xfrm>
            <a:off x="6299697" y="2781038"/>
            <a:ext cx="615553" cy="209102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Lock Screen</a:t>
            </a:r>
          </a:p>
        </p:txBody>
      </p:sp>
    </p:spTree>
    <p:extLst>
      <p:ext uri="{BB962C8B-B14F-4D97-AF65-F5344CB8AC3E}">
        <p14:creationId xmlns:p14="http://schemas.microsoft.com/office/powerpoint/2010/main" val="161740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9BB8A-2C5B-45DA-B16B-DB97D0F673A7}"/>
              </a:ext>
            </a:extLst>
          </p:cNvPr>
          <p:cNvSpPr txBox="1"/>
          <p:nvPr/>
        </p:nvSpPr>
        <p:spPr>
          <a:xfrm>
            <a:off x="623455" y="443345"/>
            <a:ext cx="2165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C09C1-58AE-4058-89B8-3D282FA40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48" y="145472"/>
            <a:ext cx="2955175" cy="65670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A696C3-AC13-4FD5-B9A1-546A7041F838}"/>
              </a:ext>
            </a:extLst>
          </p:cNvPr>
          <p:cNvSpPr txBox="1"/>
          <p:nvPr/>
        </p:nvSpPr>
        <p:spPr>
          <a:xfrm>
            <a:off x="2970071" y="3324658"/>
            <a:ext cx="615553" cy="196303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Camera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D92B9-BCB7-4BFE-AE3F-E0CBD1E6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675" y="145472"/>
            <a:ext cx="2955175" cy="65670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B138-C37A-4FDB-BEFB-68E4CE5AA7D8}"/>
              </a:ext>
            </a:extLst>
          </p:cNvPr>
          <p:cNvSpPr txBox="1"/>
          <p:nvPr/>
        </p:nvSpPr>
        <p:spPr>
          <a:xfrm>
            <a:off x="6857441" y="3158265"/>
            <a:ext cx="615553" cy="21874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 Camera</a:t>
            </a:r>
          </a:p>
        </p:txBody>
      </p:sp>
    </p:spTree>
    <p:extLst>
      <p:ext uri="{BB962C8B-B14F-4D97-AF65-F5344CB8AC3E}">
        <p14:creationId xmlns:p14="http://schemas.microsoft.com/office/powerpoint/2010/main" val="197985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9BB8A-2C5B-45DA-B16B-DB97D0F673A7}"/>
              </a:ext>
            </a:extLst>
          </p:cNvPr>
          <p:cNvSpPr txBox="1"/>
          <p:nvPr/>
        </p:nvSpPr>
        <p:spPr>
          <a:xfrm>
            <a:off x="623455" y="443345"/>
            <a:ext cx="2165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4B5-FAE5-48B6-BCE2-A5C9639F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75166"/>
            <a:ext cx="2838450" cy="63076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A3EE55-D07A-4FBA-B26C-EE975B036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178" y="275166"/>
            <a:ext cx="2838450" cy="63076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9C9B94-1AAD-4E96-AD8D-4BCEBCBC032D}"/>
              </a:ext>
            </a:extLst>
          </p:cNvPr>
          <p:cNvSpPr txBox="1"/>
          <p:nvPr/>
        </p:nvSpPr>
        <p:spPr>
          <a:xfrm>
            <a:off x="2641997" y="3614090"/>
            <a:ext cx="615553" cy="165455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Live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C882D-F7D4-4D8B-BEF0-00FCBE64D0FA}"/>
              </a:ext>
            </a:extLst>
          </p:cNvPr>
          <p:cNvSpPr txBox="1"/>
          <p:nvPr/>
        </p:nvSpPr>
        <p:spPr>
          <a:xfrm>
            <a:off x="6884625" y="2257859"/>
            <a:ext cx="615553" cy="301078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Recorded Videos </a:t>
            </a:r>
          </a:p>
        </p:txBody>
      </p:sp>
    </p:spTree>
    <p:extLst>
      <p:ext uri="{BB962C8B-B14F-4D97-AF65-F5344CB8AC3E}">
        <p14:creationId xmlns:p14="http://schemas.microsoft.com/office/powerpoint/2010/main" val="26933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9BB8A-2C5B-45DA-B16B-DB97D0F673A7}"/>
              </a:ext>
            </a:extLst>
          </p:cNvPr>
          <p:cNvSpPr txBox="1"/>
          <p:nvPr/>
        </p:nvSpPr>
        <p:spPr>
          <a:xfrm>
            <a:off x="623455" y="443345"/>
            <a:ext cx="2165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4B5-FAE5-48B6-BCE2-A5C9639F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75166"/>
            <a:ext cx="2838450" cy="63076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9C9B94-1AAD-4E96-AD8D-4BCEBCBC032D}"/>
              </a:ext>
            </a:extLst>
          </p:cNvPr>
          <p:cNvSpPr txBox="1"/>
          <p:nvPr/>
        </p:nvSpPr>
        <p:spPr>
          <a:xfrm>
            <a:off x="2641997" y="1582316"/>
            <a:ext cx="615553" cy="368633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Recorded Video View</a:t>
            </a:r>
          </a:p>
        </p:txBody>
      </p:sp>
    </p:spTree>
    <p:extLst>
      <p:ext uri="{BB962C8B-B14F-4D97-AF65-F5344CB8AC3E}">
        <p14:creationId xmlns:p14="http://schemas.microsoft.com/office/powerpoint/2010/main" val="2765688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7CF106-68EB-4D41-95AC-6CF8EA4DE1FB}"/>
              </a:ext>
            </a:extLst>
          </p:cNvPr>
          <p:cNvSpPr txBox="1"/>
          <p:nvPr/>
        </p:nvSpPr>
        <p:spPr>
          <a:xfrm>
            <a:off x="639877" y="830303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CA985F-C1B8-4AFF-B4F4-EC2C3FC8564E}"/>
              </a:ext>
            </a:extLst>
          </p:cNvPr>
          <p:cNvSpPr/>
          <p:nvPr/>
        </p:nvSpPr>
        <p:spPr>
          <a:xfrm>
            <a:off x="639877" y="1713695"/>
            <a:ext cx="10390908" cy="399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AI-driven smart surveillance represents a cutting-edge solution for enhanced safety and security.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system's autonomous video analysis and alerting capabilities offer a proactive approach to identifying abnormal activities.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 integrating cloud platforms like AWS and GCP, real-time visuals can be accessed remotely, providing users with timely information.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inclusion of machine learning models for video analysis greatly improves the accuracy and responsiveness of the system.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 the future, to further enhance its capabilities, predictive analysis can be integrated. This will allow the system to anticipate and prevent security incidents based on historical data and trends.</a:t>
            </a:r>
          </a:p>
        </p:txBody>
      </p:sp>
    </p:spTree>
    <p:extLst>
      <p:ext uri="{BB962C8B-B14F-4D97-AF65-F5344CB8AC3E}">
        <p14:creationId xmlns:p14="http://schemas.microsoft.com/office/powerpoint/2010/main" val="225496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F45A09-574F-41B2-B404-0691C54D396B}"/>
              </a:ext>
            </a:extLst>
          </p:cNvPr>
          <p:cNvSpPr/>
          <p:nvPr/>
        </p:nvSpPr>
        <p:spPr>
          <a:xfrm>
            <a:off x="651162" y="1565564"/>
            <a:ext cx="1129145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rgbClr val="000000"/>
                </a:solidFill>
                <a:latin typeface="Book Antiqua" panose="02040602050305030304" pitchFamily="18" charset="0"/>
              </a:rPr>
              <a:t>T.Bouwmans</a:t>
            </a:r>
            <a:r>
              <a:rPr lang="en-US" sz="1600" dirty="0">
                <a:solidFill>
                  <a:srgbClr val="000000"/>
                </a:solidFill>
                <a:latin typeface="Book Antiqua" panose="02040602050305030304" pitchFamily="18" charset="0"/>
              </a:rPr>
              <a:t>, F. El </a:t>
            </a:r>
            <a:r>
              <a:rPr lang="en-US" sz="1600" dirty="0" err="1">
                <a:solidFill>
                  <a:srgbClr val="000000"/>
                </a:solidFill>
                <a:latin typeface="Book Antiqua" panose="02040602050305030304" pitchFamily="18" charset="0"/>
              </a:rPr>
              <a:t>Baf</a:t>
            </a:r>
            <a:r>
              <a:rPr lang="en-US" sz="1600" dirty="0">
                <a:solidFill>
                  <a:srgbClr val="000000"/>
                </a:solidFill>
                <a:latin typeface="Book Antiqua" panose="02040602050305030304" pitchFamily="18" charset="0"/>
              </a:rPr>
              <a:t>, and B. Vachon, Statistical background modeling for </a:t>
            </a:r>
            <a:r>
              <a:rPr lang="en-US" sz="1600" dirty="0" err="1">
                <a:solidFill>
                  <a:srgbClr val="000000"/>
                </a:solidFill>
                <a:latin typeface="Book Antiqua" panose="02040602050305030304" pitchFamily="18" charset="0"/>
              </a:rPr>
              <a:t>foregrounddetection</a:t>
            </a:r>
            <a:r>
              <a:rPr lang="en-US" sz="1600" dirty="0">
                <a:solidFill>
                  <a:srgbClr val="000000"/>
                </a:solidFill>
                <a:latin typeface="Book Antiqua" panose="02040602050305030304" pitchFamily="18" charset="0"/>
              </a:rPr>
              <a:t>: A survey, </a:t>
            </a:r>
          </a:p>
          <a:p>
            <a:r>
              <a:rPr lang="en-US" sz="1600" dirty="0">
                <a:solidFill>
                  <a:srgbClr val="000000"/>
                </a:solidFill>
                <a:latin typeface="Book Antiqua" panose="02040602050305030304" pitchFamily="18" charset="0"/>
              </a:rPr>
              <a:t>     Handbook of Pat tern </a:t>
            </a:r>
            <a:r>
              <a:rPr lang="en-US" sz="1600" dirty="0" err="1">
                <a:solidFill>
                  <a:srgbClr val="000000"/>
                </a:solidFill>
                <a:latin typeface="Book Antiqua" panose="02040602050305030304" pitchFamily="18" charset="0"/>
              </a:rPr>
              <a:t>Recognit</a:t>
            </a:r>
            <a:r>
              <a:rPr lang="en-US" sz="1600" dirty="0">
                <a:solidFill>
                  <a:srgbClr val="000000"/>
                </a:solidFill>
                <a:latin typeface="Book Antiqua" panose="02040602050305030304" pitchFamily="18" charset="0"/>
              </a:rPr>
              <a:t> ion and Computer Vision (Volume 4). Singapore: World Scient </a:t>
            </a:r>
            <a:r>
              <a:rPr lang="en-US" sz="1600" dirty="0" err="1">
                <a:solidFill>
                  <a:srgbClr val="000000"/>
                </a:solidFill>
                <a:latin typeface="Book Antiqua" panose="02040602050305030304" pitchFamily="18" charset="0"/>
              </a:rPr>
              <a:t>ific</a:t>
            </a:r>
            <a:r>
              <a:rPr lang="en-US" sz="1600" dirty="0">
                <a:solidFill>
                  <a:srgbClr val="000000"/>
                </a:solidFill>
                <a:latin typeface="Book Antiqua" panose="02040602050305030304" pitchFamily="18" charset="0"/>
              </a:rPr>
              <a:t>, 2010.</a:t>
            </a:r>
            <a:endParaRPr lang="en-US" sz="1600" b="0" dirty="0">
              <a:effectLst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00"/>
              </a:solidFill>
              <a:latin typeface="Book Antiqua" panose="0204060205030503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Book Antiqua" panose="02040602050305030304" pitchFamily="18" charset="0"/>
              </a:rPr>
              <a:t>T. </a:t>
            </a:r>
            <a:r>
              <a:rPr lang="en-US" sz="1600" dirty="0" err="1">
                <a:solidFill>
                  <a:srgbClr val="000000"/>
                </a:solidFill>
                <a:latin typeface="Book Antiqua" panose="02040602050305030304" pitchFamily="18" charset="0"/>
              </a:rPr>
              <a:t>Bouwmans</a:t>
            </a:r>
            <a:r>
              <a:rPr lang="en-US" sz="1600" dirty="0">
                <a:solidFill>
                  <a:srgbClr val="000000"/>
                </a:solidFill>
                <a:latin typeface="Book Antiqua" panose="02040602050305030304" pitchFamily="18" charset="0"/>
              </a:rPr>
              <a:t>, Recent advanced statistical background modeling for foreground detection: A systematic survey, Recent Patents   </a:t>
            </a:r>
          </a:p>
          <a:p>
            <a:r>
              <a:rPr lang="en-US" sz="1600" dirty="0">
                <a:solidFill>
                  <a:srgbClr val="000000"/>
                </a:solidFill>
                <a:latin typeface="Book Antiqua" panose="02040602050305030304" pitchFamily="18" charset="0"/>
              </a:rPr>
              <a:t>     </a:t>
            </a:r>
            <a:r>
              <a:rPr lang="en-US" sz="1600" dirty="0" err="1">
                <a:solidFill>
                  <a:srgbClr val="000000"/>
                </a:solidFill>
                <a:latin typeface="Book Antiqua" panose="02040602050305030304" pitchFamily="18" charset="0"/>
              </a:rPr>
              <a:t>Comput</a:t>
            </a:r>
            <a:r>
              <a:rPr lang="en-US" sz="1600" dirty="0">
                <a:solidFill>
                  <a:srgbClr val="000000"/>
                </a:solidFill>
                <a:latin typeface="Book Antiqua" panose="02040602050305030304" pitchFamily="18" charset="0"/>
              </a:rPr>
              <a:t> . Sci. 4 (2011) 147–176. </a:t>
            </a:r>
            <a:endParaRPr lang="en-US" sz="1600" b="0" dirty="0">
              <a:effectLst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333333"/>
              </a:solidFill>
              <a:latin typeface="Book Antiqua" panose="0204060205030503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333333"/>
                </a:solidFill>
                <a:latin typeface="Book Antiqua" panose="02040602050305030304" pitchFamily="18" charset="0"/>
              </a:rPr>
              <a:t>Motion Influence Map for Unusual Human Activity Detection and Localization in Crowded Scenes</a:t>
            </a:r>
            <a:br>
              <a:rPr lang="en-US" sz="1600" b="1" dirty="0">
                <a:solidFill>
                  <a:srgbClr val="333333"/>
                </a:solidFill>
                <a:latin typeface="Book Antiqua" panose="02040602050305030304" pitchFamily="18" charset="0"/>
              </a:rPr>
            </a:br>
            <a:r>
              <a:rPr lang="en-US" sz="1600" b="1" dirty="0">
                <a:solidFill>
                  <a:srgbClr val="333333"/>
                </a:solidFill>
                <a:latin typeface="Book Antiqua" panose="02040602050305030304" pitchFamily="18" charset="0"/>
              </a:rPr>
              <a:t>  </a:t>
            </a:r>
            <a:r>
              <a:rPr lang="en-US" sz="1600" dirty="0">
                <a:solidFill>
                  <a:srgbClr val="333333"/>
                </a:solidFill>
                <a:latin typeface="Book Antiqua" panose="02040602050305030304" pitchFamily="18" charset="0"/>
              </a:rPr>
              <a:t>https://ieeexplore.ieee.org/document/7024902?section=abstract</a:t>
            </a:r>
            <a:endParaRPr lang="en-US" sz="1600" b="0" dirty="0">
              <a:effectLst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111111"/>
              </a:solidFill>
              <a:latin typeface="Book Antiqua" panose="0204060205030503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111111"/>
                </a:solidFill>
                <a:latin typeface="Book Antiqua" panose="02040602050305030304" pitchFamily="18" charset="0"/>
              </a:rPr>
              <a:t>Anomaly Detection in Crowded Scenes</a:t>
            </a:r>
            <a:endParaRPr lang="en-US" sz="1600" b="0" dirty="0">
              <a:effectLst/>
            </a:endParaRPr>
          </a:p>
          <a:p>
            <a:r>
              <a:rPr lang="en-US" sz="1600" dirty="0">
                <a:solidFill>
                  <a:srgbClr val="111111"/>
                </a:solidFill>
                <a:latin typeface="Book Antiqua" panose="02040602050305030304" pitchFamily="18" charset="0"/>
              </a:rPr>
              <a:t>   https://www.researchgate.net/publication/221362278_Anomaly_Detection_in_Crowded_Scenes</a:t>
            </a:r>
            <a:endParaRPr lang="en-US" sz="1600" b="0" dirty="0">
              <a:effectLst/>
            </a:endParaRPr>
          </a:p>
          <a:p>
            <a:pPr marL="400050" indent="-400050">
              <a:buFont typeface="Wingdings" panose="05000000000000000000" pitchFamily="2" charset="2"/>
              <a:buChar char="q"/>
            </a:pPr>
            <a:endParaRPr lang="en-US" sz="1600" b="1" dirty="0">
              <a:solidFill>
                <a:srgbClr val="111111"/>
              </a:solidFill>
              <a:latin typeface="Book Antiqua" panose="0204060205030503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111111"/>
                </a:solidFill>
                <a:latin typeface="Book Antiqua" panose="02040602050305030304" pitchFamily="18" charset="0"/>
              </a:rPr>
              <a:t>Motion-based unusual event detection in human crowds</a:t>
            </a:r>
            <a:endParaRPr lang="en-US" sz="1600" dirty="0"/>
          </a:p>
          <a:p>
            <a:r>
              <a:rPr lang="en-US" sz="1600" dirty="0">
                <a:solidFill>
                  <a:srgbClr val="111111"/>
                </a:solidFill>
                <a:latin typeface="Book Antiqua" panose="02040602050305030304" pitchFamily="18" charset="0"/>
              </a:rPr>
              <a:t>    https://www.researchgate.net/publication/220278263_Motion-based_unusual_event_detection_in_human_crowds</a:t>
            </a:r>
            <a:endParaRPr lang="en-US" sz="1600" b="0" dirty="0">
              <a:effectLst/>
            </a:endParaRPr>
          </a:p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20CFE-17A2-4036-92A6-AAFF3545DE08}"/>
              </a:ext>
            </a:extLst>
          </p:cNvPr>
          <p:cNvSpPr/>
          <p:nvPr/>
        </p:nvSpPr>
        <p:spPr>
          <a:xfrm>
            <a:off x="651162" y="691176"/>
            <a:ext cx="2434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28425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F7A05-DFCE-472E-9398-980F3BC1EFF0}"/>
              </a:ext>
            </a:extLst>
          </p:cNvPr>
          <p:cNvSpPr txBox="1"/>
          <p:nvPr/>
        </p:nvSpPr>
        <p:spPr>
          <a:xfrm>
            <a:off x="2795128" y="2597727"/>
            <a:ext cx="66017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683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9421CE-2FBB-43DF-8AA5-4907A0D3260B}"/>
              </a:ext>
            </a:extLst>
          </p:cNvPr>
          <p:cNvSpPr/>
          <p:nvPr/>
        </p:nvSpPr>
        <p:spPr>
          <a:xfrm>
            <a:off x="0" y="704430"/>
            <a:ext cx="3089564" cy="512618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ABSTRACT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E55302-77EC-4C20-9419-4317993B4EAC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Noto Sans Symbol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E8FB7-7DE7-4E5E-AE3B-9B7CA8503CEA}"/>
              </a:ext>
            </a:extLst>
          </p:cNvPr>
          <p:cNvSpPr/>
          <p:nvPr/>
        </p:nvSpPr>
        <p:spPr>
          <a:xfrm>
            <a:off x="391823" y="1675771"/>
            <a:ext cx="10682287" cy="461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80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 our ever-changing world, the demand for security is continually increasing. Insufficient surveillance contributes to a rise in various crimes every day.</a:t>
            </a:r>
          </a:p>
          <a:p>
            <a:pPr marL="4680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Therefore, we are introducing a system that can operate automatically without the need for human intervention. This system includes an automated alerting feature.</a:t>
            </a:r>
          </a:p>
          <a:p>
            <a:pPr marL="4680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system comprises both hardware (camera and microcontroller) and software components for a holistic approach to surveillance.</a:t>
            </a:r>
          </a:p>
          <a:p>
            <a:pPr marL="4680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Real-time visuals are efficiently streamed to cloud platforms such as AWS and GCP, enabling remote access and storage.</a:t>
            </a:r>
          </a:p>
          <a:p>
            <a:pPr marL="4680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Machine learning models in the backend continuously monitor visuals, providing immediate alerts for abnormal activities, including fighting, stabbing, choking, crowd disturbances, and restricted access.</a:t>
            </a:r>
            <a:endParaRPr lang="en-US" altLang="en-US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468000" lvl="0" indent="-285750" eaLnBrk="0" fontAlgn="base" hangingPunct="0">
              <a:spcBef>
                <a:spcPts val="1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 seamlessly integrating AI into traditional security measures, the system offers a next-generation solution, proving valuable for home security and monitoring applications across diverse settings.</a:t>
            </a:r>
          </a:p>
        </p:txBody>
      </p:sp>
    </p:spTree>
    <p:extLst>
      <p:ext uri="{BB962C8B-B14F-4D97-AF65-F5344CB8AC3E}">
        <p14:creationId xmlns:p14="http://schemas.microsoft.com/office/powerpoint/2010/main" val="20890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C3FF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298BF30-E68A-43C5-8FC1-AB69A9D6149C}"/>
              </a:ext>
            </a:extLst>
          </p:cNvPr>
          <p:cNvSpPr/>
          <p:nvPr/>
        </p:nvSpPr>
        <p:spPr>
          <a:xfrm>
            <a:off x="-730284" y="-1134980"/>
            <a:ext cx="4092463" cy="3826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42CD6-9FDB-4340-A156-B20F9E82D4A8}"/>
              </a:ext>
            </a:extLst>
          </p:cNvPr>
          <p:cNvSpPr/>
          <p:nvPr/>
        </p:nvSpPr>
        <p:spPr>
          <a:xfrm>
            <a:off x="477880" y="778226"/>
            <a:ext cx="46249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LITERATURE REVIEW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7A8D06-00B8-4FD7-B3A4-70E1C4B62124}"/>
              </a:ext>
            </a:extLst>
          </p:cNvPr>
          <p:cNvSpPr/>
          <p:nvPr/>
        </p:nvSpPr>
        <p:spPr>
          <a:xfrm>
            <a:off x="10284080" y="-1273525"/>
            <a:ext cx="4092463" cy="3826412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727C16-E861-4C00-9DCD-AB5872527A2B}"/>
              </a:ext>
            </a:extLst>
          </p:cNvPr>
          <p:cNvSpPr/>
          <p:nvPr/>
        </p:nvSpPr>
        <p:spPr>
          <a:xfrm>
            <a:off x="9231701" y="1424557"/>
            <a:ext cx="4624983" cy="4676206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0FFE23C-07B7-44BC-8D4F-CD0EDF5AC7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60979"/>
              </p:ext>
            </p:extLst>
          </p:nvPr>
        </p:nvGraphicFramePr>
        <p:xfrm>
          <a:off x="2032001" y="2202873"/>
          <a:ext cx="7732220" cy="3935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215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190D8-7F58-46CA-BE2D-40CDDC7A234C}"/>
              </a:ext>
            </a:extLst>
          </p:cNvPr>
          <p:cNvSpPr/>
          <p:nvPr/>
        </p:nvSpPr>
        <p:spPr>
          <a:xfrm>
            <a:off x="1573749" y="1036857"/>
            <a:ext cx="71212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333333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Motion Influence Map for Unusual Human Activity Detection and Localization in Crowded Scenes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74C52A-AB12-4989-97EB-547F825CEB6D}"/>
              </a:ext>
            </a:extLst>
          </p:cNvPr>
          <p:cNvSpPr/>
          <p:nvPr/>
        </p:nvSpPr>
        <p:spPr>
          <a:xfrm>
            <a:off x="568035" y="1952762"/>
            <a:ext cx="10543309" cy="295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paper introduces a unique approach to detecting unusual human activities in crowded scenes by using a motion influence map instead of traditional methods like human detection or segmentation.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proposed motion influence map is a key feature, effectively capturing motion characteristics like speed, direction, and object/subject size and interactions within frame sequences.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developed framework based on the motion influence map enables the detection of both global and local unusual activities, providing a simple localization 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6689B-59A4-486E-864D-8747AA69B332}"/>
              </a:ext>
            </a:extLst>
          </p:cNvPr>
          <p:cNvSpPr/>
          <p:nvPr/>
        </p:nvSpPr>
        <p:spPr>
          <a:xfrm>
            <a:off x="1056850" y="5405643"/>
            <a:ext cx="3449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i="0" dirty="0"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Comprehensive Motion Capture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Versatile Detection Framework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Simplified Localization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0E8BA-A653-4D21-A85D-CDFAC95BCD8F}"/>
              </a:ext>
            </a:extLst>
          </p:cNvPr>
          <p:cNvSpPr/>
          <p:nvPr/>
        </p:nvSpPr>
        <p:spPr>
          <a:xfrm>
            <a:off x="5839689" y="5405643"/>
            <a:ext cx="41865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i="0" dirty="0"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Dependency on Representational Power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Complexity in Implementation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Limited Generalizability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55C102-5EE3-4E5F-BA8A-2FA0CC53C63F}"/>
              </a:ext>
            </a:extLst>
          </p:cNvPr>
          <p:cNvSpPr/>
          <p:nvPr/>
        </p:nvSpPr>
        <p:spPr>
          <a:xfrm>
            <a:off x="5839689" y="5036311"/>
            <a:ext cx="1561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CCFF"/>
                </a:solidFill>
                <a:effectLst/>
                <a:latin typeface="Söhne"/>
              </a:rPr>
              <a:t>Disadvantages</a:t>
            </a:r>
            <a:endParaRPr lang="en-US" dirty="0">
              <a:solidFill>
                <a:srgbClr val="00CC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32FC5A-F478-4A47-A648-4F3D8623E622}"/>
              </a:ext>
            </a:extLst>
          </p:cNvPr>
          <p:cNvSpPr/>
          <p:nvPr/>
        </p:nvSpPr>
        <p:spPr>
          <a:xfrm>
            <a:off x="1056850" y="5036311"/>
            <a:ext cx="1293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CCFF"/>
                </a:solidFill>
                <a:effectLst/>
                <a:latin typeface="Söhne"/>
              </a:rPr>
              <a:t>Advantages</a:t>
            </a:r>
            <a:endParaRPr lang="en-US" dirty="0">
              <a:solidFill>
                <a:srgbClr val="00CC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7E1F87-5A26-4406-8A1D-D947B5D64C79}"/>
              </a:ext>
            </a:extLst>
          </p:cNvPr>
          <p:cNvSpPr/>
          <p:nvPr/>
        </p:nvSpPr>
        <p:spPr>
          <a:xfrm>
            <a:off x="742477" y="1003112"/>
            <a:ext cx="831272" cy="830997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E48CD6-D92E-4E80-AF66-E79795BAADEB}"/>
              </a:ext>
            </a:extLst>
          </p:cNvPr>
          <p:cNvCxnSpPr/>
          <p:nvPr/>
        </p:nvCxnSpPr>
        <p:spPr>
          <a:xfrm>
            <a:off x="0" y="360218"/>
            <a:ext cx="12192000" cy="0"/>
          </a:xfrm>
          <a:prstGeom prst="line">
            <a:avLst/>
          </a:prstGeom>
          <a:ln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508BDEE-BE3D-414A-9FBE-7A88ECCD47C6}"/>
              </a:ext>
            </a:extLst>
          </p:cNvPr>
          <p:cNvSpPr/>
          <p:nvPr/>
        </p:nvSpPr>
        <p:spPr>
          <a:xfrm>
            <a:off x="872229" y="101951"/>
            <a:ext cx="527078" cy="519408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701239-1A2E-414A-BD1C-097A0073B79F}"/>
              </a:ext>
            </a:extLst>
          </p:cNvPr>
          <p:cNvSpPr/>
          <p:nvPr/>
        </p:nvSpPr>
        <p:spPr>
          <a:xfrm>
            <a:off x="3789903" y="87822"/>
            <a:ext cx="527078" cy="519408"/>
          </a:xfrm>
          <a:prstGeom prst="ellipse">
            <a:avLst/>
          </a:prstGeom>
          <a:solidFill>
            <a:schemeClr val="bg1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CCF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276A57-09B8-45B2-9967-D0E756997B5E}"/>
              </a:ext>
            </a:extLst>
          </p:cNvPr>
          <p:cNvSpPr/>
          <p:nvPr/>
        </p:nvSpPr>
        <p:spPr>
          <a:xfrm>
            <a:off x="7727412" y="88985"/>
            <a:ext cx="527078" cy="519408"/>
          </a:xfrm>
          <a:prstGeom prst="ellipse">
            <a:avLst/>
          </a:prstGeom>
          <a:solidFill>
            <a:schemeClr val="bg1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CCF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8492A4-D519-4BC0-B077-2A4B943314F3}"/>
              </a:ext>
            </a:extLst>
          </p:cNvPr>
          <p:cNvSpPr/>
          <p:nvPr/>
        </p:nvSpPr>
        <p:spPr>
          <a:xfrm>
            <a:off x="11319771" y="101951"/>
            <a:ext cx="527078" cy="519408"/>
          </a:xfrm>
          <a:prstGeom prst="ellipse">
            <a:avLst/>
          </a:prstGeom>
          <a:solidFill>
            <a:schemeClr val="bg1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CCF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1475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190D8-7F58-46CA-BE2D-40CDDC7A234C}"/>
              </a:ext>
            </a:extLst>
          </p:cNvPr>
          <p:cNvSpPr/>
          <p:nvPr/>
        </p:nvSpPr>
        <p:spPr>
          <a:xfrm>
            <a:off x="1573749" y="1036857"/>
            <a:ext cx="8452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Anomaly Detection in Crowded Scenes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74C52A-AB12-4989-97EB-547F825CEB6D}"/>
              </a:ext>
            </a:extLst>
          </p:cNvPr>
          <p:cNvSpPr/>
          <p:nvPr/>
        </p:nvSpPr>
        <p:spPr>
          <a:xfrm>
            <a:off x="568034" y="2111652"/>
            <a:ext cx="10543309" cy="295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paper introduces a novel framework for anomaly detection in crowded scenes, focusing on a localized video representation.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framework emphasizes the joint modeling of appearance and dynamics, and the detection of both temporal and spatial abnormalities, forming a comprehensive approach.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Through an experimental evaluation with a new dataset of crowded scenes, the proposed representation demonstrates superiority over various state-of-the-art anomaly detection techniques.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6689B-59A4-486E-864D-8747AA69B332}"/>
              </a:ext>
            </a:extLst>
          </p:cNvPr>
          <p:cNvSpPr/>
          <p:nvPr/>
        </p:nvSpPr>
        <p:spPr>
          <a:xfrm>
            <a:off x="1056850" y="5405643"/>
            <a:ext cx="37231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Comprehensive Model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Effective Handling of Abnormalities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Superior Performance</a:t>
            </a:r>
            <a:b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</a:br>
            <a:endParaRPr lang="en-US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0E8BA-A653-4D21-A85D-CDFAC95BCD8F}"/>
              </a:ext>
            </a:extLst>
          </p:cNvPr>
          <p:cNvSpPr/>
          <p:nvPr/>
        </p:nvSpPr>
        <p:spPr>
          <a:xfrm>
            <a:off x="5839689" y="5405643"/>
            <a:ext cx="26516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Complex Model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Dataset Specificity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Resource Intensity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55C102-5EE3-4E5F-BA8A-2FA0CC53C63F}"/>
              </a:ext>
            </a:extLst>
          </p:cNvPr>
          <p:cNvSpPr/>
          <p:nvPr/>
        </p:nvSpPr>
        <p:spPr>
          <a:xfrm>
            <a:off x="5839689" y="5036311"/>
            <a:ext cx="1561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CCFF"/>
                </a:solidFill>
                <a:effectLst/>
                <a:latin typeface="Söhne"/>
              </a:rPr>
              <a:t>Disadvantages</a:t>
            </a:r>
            <a:endParaRPr lang="en-US" dirty="0">
              <a:solidFill>
                <a:srgbClr val="00CC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32FC5A-F478-4A47-A648-4F3D8623E622}"/>
              </a:ext>
            </a:extLst>
          </p:cNvPr>
          <p:cNvSpPr/>
          <p:nvPr/>
        </p:nvSpPr>
        <p:spPr>
          <a:xfrm>
            <a:off x="1056850" y="5036311"/>
            <a:ext cx="1293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CCFF"/>
                </a:solidFill>
                <a:effectLst/>
                <a:latin typeface="Söhne"/>
              </a:rPr>
              <a:t>Advantages</a:t>
            </a:r>
            <a:endParaRPr lang="en-US" dirty="0">
              <a:solidFill>
                <a:srgbClr val="00CC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7E1F87-5A26-4406-8A1D-D947B5D64C79}"/>
              </a:ext>
            </a:extLst>
          </p:cNvPr>
          <p:cNvSpPr/>
          <p:nvPr/>
        </p:nvSpPr>
        <p:spPr>
          <a:xfrm>
            <a:off x="742477" y="1003112"/>
            <a:ext cx="831272" cy="830997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E48CD6-D92E-4E80-AF66-E79795BAADEB}"/>
              </a:ext>
            </a:extLst>
          </p:cNvPr>
          <p:cNvCxnSpPr/>
          <p:nvPr/>
        </p:nvCxnSpPr>
        <p:spPr>
          <a:xfrm>
            <a:off x="0" y="360218"/>
            <a:ext cx="12192000" cy="0"/>
          </a:xfrm>
          <a:prstGeom prst="line">
            <a:avLst/>
          </a:prstGeom>
          <a:ln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508BDEE-BE3D-414A-9FBE-7A88ECCD47C6}"/>
              </a:ext>
            </a:extLst>
          </p:cNvPr>
          <p:cNvSpPr/>
          <p:nvPr/>
        </p:nvSpPr>
        <p:spPr>
          <a:xfrm>
            <a:off x="872229" y="101951"/>
            <a:ext cx="527078" cy="519408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701239-1A2E-414A-BD1C-097A0073B79F}"/>
              </a:ext>
            </a:extLst>
          </p:cNvPr>
          <p:cNvSpPr/>
          <p:nvPr/>
        </p:nvSpPr>
        <p:spPr>
          <a:xfrm>
            <a:off x="3789903" y="87822"/>
            <a:ext cx="527078" cy="519408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276A57-09B8-45B2-9967-D0E756997B5E}"/>
              </a:ext>
            </a:extLst>
          </p:cNvPr>
          <p:cNvSpPr/>
          <p:nvPr/>
        </p:nvSpPr>
        <p:spPr>
          <a:xfrm>
            <a:off x="7727412" y="88985"/>
            <a:ext cx="527078" cy="519408"/>
          </a:xfrm>
          <a:prstGeom prst="ellipse">
            <a:avLst/>
          </a:prstGeom>
          <a:solidFill>
            <a:schemeClr val="bg1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CCF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8492A4-D519-4BC0-B077-2A4B943314F3}"/>
              </a:ext>
            </a:extLst>
          </p:cNvPr>
          <p:cNvSpPr/>
          <p:nvPr/>
        </p:nvSpPr>
        <p:spPr>
          <a:xfrm>
            <a:off x="11319771" y="101951"/>
            <a:ext cx="527078" cy="519408"/>
          </a:xfrm>
          <a:prstGeom prst="ellipse">
            <a:avLst/>
          </a:prstGeom>
          <a:solidFill>
            <a:schemeClr val="bg1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CCF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6756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190D8-7F58-46CA-BE2D-40CDDC7A234C}"/>
              </a:ext>
            </a:extLst>
          </p:cNvPr>
          <p:cNvSpPr/>
          <p:nvPr/>
        </p:nvSpPr>
        <p:spPr>
          <a:xfrm>
            <a:off x="1573749" y="852192"/>
            <a:ext cx="95375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Motion-based unusual event detection in human crowds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74C52A-AB12-4989-97EB-547F825CEB6D}"/>
              </a:ext>
            </a:extLst>
          </p:cNvPr>
          <p:cNvSpPr/>
          <p:nvPr/>
        </p:nvSpPr>
        <p:spPr>
          <a:xfrm>
            <a:off x="568034" y="1976504"/>
            <a:ext cx="10543309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paper addresses the significant challenge of analyzing human crowds in video surveillance, particularly considering the non-rigid nature of their shapes.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proposed method employs optical flows to estimate and then cluster human crowds into groups using an unsupervised approach called Adjacency-Matrix based Clustering (AMC).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clusters' behaviors, including attributes, orientation, position, and crowd size, are characterized by a force field model. The system predicts human crowd behaviors based on this model and detects anomalies in surveillance scenes.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6689B-59A4-486E-864D-8747AA69B332}"/>
              </a:ext>
            </a:extLst>
          </p:cNvPr>
          <p:cNvSpPr/>
          <p:nvPr/>
        </p:nvSpPr>
        <p:spPr>
          <a:xfrm>
            <a:off x="1056850" y="5405643"/>
            <a:ext cx="436100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Innovative Clustering Approach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Comprehensive Behavior Characterization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Effective Anomaly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0E8BA-A653-4D21-A85D-CDFAC95BCD8F}"/>
              </a:ext>
            </a:extLst>
          </p:cNvPr>
          <p:cNvSpPr/>
          <p:nvPr/>
        </p:nvSpPr>
        <p:spPr>
          <a:xfrm>
            <a:off x="5839688" y="5436420"/>
            <a:ext cx="32592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Complexity in Implementation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Dataset Specific Evaluation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Resource Intensive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55C102-5EE3-4E5F-BA8A-2FA0CC53C63F}"/>
              </a:ext>
            </a:extLst>
          </p:cNvPr>
          <p:cNvSpPr/>
          <p:nvPr/>
        </p:nvSpPr>
        <p:spPr>
          <a:xfrm>
            <a:off x="5839689" y="5036311"/>
            <a:ext cx="1561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CCFF"/>
                </a:solidFill>
                <a:effectLst/>
                <a:latin typeface="Söhne"/>
              </a:rPr>
              <a:t>Disadvantages</a:t>
            </a:r>
            <a:endParaRPr lang="en-US" dirty="0">
              <a:solidFill>
                <a:srgbClr val="00CC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32FC5A-F478-4A47-A648-4F3D8623E622}"/>
              </a:ext>
            </a:extLst>
          </p:cNvPr>
          <p:cNvSpPr/>
          <p:nvPr/>
        </p:nvSpPr>
        <p:spPr>
          <a:xfrm>
            <a:off x="1056850" y="5036311"/>
            <a:ext cx="1293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CCFF"/>
                </a:solidFill>
                <a:effectLst/>
                <a:latin typeface="Söhne"/>
              </a:rPr>
              <a:t>Advantages</a:t>
            </a:r>
            <a:endParaRPr lang="en-US" dirty="0">
              <a:solidFill>
                <a:srgbClr val="00CC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7E1F87-5A26-4406-8A1D-D947B5D64C79}"/>
              </a:ext>
            </a:extLst>
          </p:cNvPr>
          <p:cNvSpPr/>
          <p:nvPr/>
        </p:nvSpPr>
        <p:spPr>
          <a:xfrm>
            <a:off x="742477" y="1003112"/>
            <a:ext cx="831272" cy="830997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E48CD6-D92E-4E80-AF66-E79795BAADEB}"/>
              </a:ext>
            </a:extLst>
          </p:cNvPr>
          <p:cNvCxnSpPr/>
          <p:nvPr/>
        </p:nvCxnSpPr>
        <p:spPr>
          <a:xfrm>
            <a:off x="0" y="360218"/>
            <a:ext cx="12192000" cy="0"/>
          </a:xfrm>
          <a:prstGeom prst="line">
            <a:avLst/>
          </a:prstGeom>
          <a:ln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508BDEE-BE3D-414A-9FBE-7A88ECCD47C6}"/>
              </a:ext>
            </a:extLst>
          </p:cNvPr>
          <p:cNvSpPr/>
          <p:nvPr/>
        </p:nvSpPr>
        <p:spPr>
          <a:xfrm>
            <a:off x="872229" y="101951"/>
            <a:ext cx="527078" cy="519408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701239-1A2E-414A-BD1C-097A0073B79F}"/>
              </a:ext>
            </a:extLst>
          </p:cNvPr>
          <p:cNvSpPr/>
          <p:nvPr/>
        </p:nvSpPr>
        <p:spPr>
          <a:xfrm>
            <a:off x="3789903" y="87822"/>
            <a:ext cx="527078" cy="519408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276A57-09B8-45B2-9967-D0E756997B5E}"/>
              </a:ext>
            </a:extLst>
          </p:cNvPr>
          <p:cNvSpPr/>
          <p:nvPr/>
        </p:nvSpPr>
        <p:spPr>
          <a:xfrm>
            <a:off x="7727412" y="88985"/>
            <a:ext cx="527078" cy="519408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8492A4-D519-4BC0-B077-2A4B943314F3}"/>
              </a:ext>
            </a:extLst>
          </p:cNvPr>
          <p:cNvSpPr/>
          <p:nvPr/>
        </p:nvSpPr>
        <p:spPr>
          <a:xfrm>
            <a:off x="11319771" y="101951"/>
            <a:ext cx="527078" cy="519408"/>
          </a:xfrm>
          <a:prstGeom prst="ellipse">
            <a:avLst/>
          </a:prstGeom>
          <a:solidFill>
            <a:schemeClr val="bg1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CCF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6149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190D8-7F58-46CA-BE2D-40CDDC7A234C}"/>
              </a:ext>
            </a:extLst>
          </p:cNvPr>
          <p:cNvSpPr/>
          <p:nvPr/>
        </p:nvSpPr>
        <p:spPr>
          <a:xfrm>
            <a:off x="1573749" y="1129191"/>
            <a:ext cx="9537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AI Based Smart Surveillance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74C52A-AB12-4989-97EB-547F825CEB6D}"/>
              </a:ext>
            </a:extLst>
          </p:cNvPr>
          <p:cNvSpPr/>
          <p:nvPr/>
        </p:nvSpPr>
        <p:spPr>
          <a:xfrm>
            <a:off x="568034" y="1976504"/>
            <a:ext cx="105433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paper highlights the increasing demand for AI-based smart surveillance systems driven by the need for heightened safety and security.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proposed system aims to autonomously analyze video, image, and audio data without human intervention, utilizing advancements in computer vision, sensor devices, and </a:t>
            </a:r>
            <a:r>
              <a:rPr lang="en-US" sz="20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AutoML</a:t>
            </a:r>
            <a:r>
              <a:rPr lang="en-US" sz="2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Unlike traditional systems, the AI-based surveillance system in this project enables live decision-making and predictive analysis, offering swift alerts for various public departments like police, health, and fire in response to incidents.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6689B-59A4-486E-864D-8747AA69B332}"/>
              </a:ext>
            </a:extLst>
          </p:cNvPr>
          <p:cNvSpPr/>
          <p:nvPr/>
        </p:nvSpPr>
        <p:spPr>
          <a:xfrm>
            <a:off x="1056850" y="5405643"/>
            <a:ext cx="34807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Autonomous Decision Making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Multi-Departmental Applicability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Quick Alert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0E8BA-A653-4D21-A85D-CDFAC95BCD8F}"/>
              </a:ext>
            </a:extLst>
          </p:cNvPr>
          <p:cNvSpPr/>
          <p:nvPr/>
        </p:nvSpPr>
        <p:spPr>
          <a:xfrm>
            <a:off x="5839688" y="5436420"/>
            <a:ext cx="36166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Dependence on Training Modules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Potential Ethical Concerns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Implementation Challenges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55C102-5EE3-4E5F-BA8A-2FA0CC53C63F}"/>
              </a:ext>
            </a:extLst>
          </p:cNvPr>
          <p:cNvSpPr/>
          <p:nvPr/>
        </p:nvSpPr>
        <p:spPr>
          <a:xfrm>
            <a:off x="5839689" y="5036311"/>
            <a:ext cx="1561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CCFF"/>
                </a:solidFill>
                <a:effectLst/>
                <a:latin typeface="Söhne"/>
              </a:rPr>
              <a:t>Disadvantages</a:t>
            </a:r>
            <a:endParaRPr lang="en-US" dirty="0">
              <a:solidFill>
                <a:srgbClr val="00CC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32FC5A-F478-4A47-A648-4F3D8623E622}"/>
              </a:ext>
            </a:extLst>
          </p:cNvPr>
          <p:cNvSpPr/>
          <p:nvPr/>
        </p:nvSpPr>
        <p:spPr>
          <a:xfrm>
            <a:off x="1056850" y="5036311"/>
            <a:ext cx="1293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CCFF"/>
                </a:solidFill>
                <a:effectLst/>
                <a:latin typeface="Söhne"/>
              </a:rPr>
              <a:t>Advantages</a:t>
            </a:r>
            <a:endParaRPr lang="en-US" dirty="0">
              <a:solidFill>
                <a:srgbClr val="00CC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7E1F87-5A26-4406-8A1D-D947B5D64C79}"/>
              </a:ext>
            </a:extLst>
          </p:cNvPr>
          <p:cNvSpPr/>
          <p:nvPr/>
        </p:nvSpPr>
        <p:spPr>
          <a:xfrm>
            <a:off x="742477" y="1003112"/>
            <a:ext cx="831272" cy="830997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E48CD6-D92E-4E80-AF66-E79795BAADEB}"/>
              </a:ext>
            </a:extLst>
          </p:cNvPr>
          <p:cNvCxnSpPr/>
          <p:nvPr/>
        </p:nvCxnSpPr>
        <p:spPr>
          <a:xfrm>
            <a:off x="0" y="360218"/>
            <a:ext cx="12192000" cy="0"/>
          </a:xfrm>
          <a:prstGeom prst="line">
            <a:avLst/>
          </a:prstGeom>
          <a:ln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508BDEE-BE3D-414A-9FBE-7A88ECCD47C6}"/>
              </a:ext>
            </a:extLst>
          </p:cNvPr>
          <p:cNvSpPr/>
          <p:nvPr/>
        </p:nvSpPr>
        <p:spPr>
          <a:xfrm>
            <a:off x="872229" y="101951"/>
            <a:ext cx="527078" cy="519408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701239-1A2E-414A-BD1C-097A0073B79F}"/>
              </a:ext>
            </a:extLst>
          </p:cNvPr>
          <p:cNvSpPr/>
          <p:nvPr/>
        </p:nvSpPr>
        <p:spPr>
          <a:xfrm>
            <a:off x="3789903" y="87822"/>
            <a:ext cx="527078" cy="519408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276A57-09B8-45B2-9967-D0E756997B5E}"/>
              </a:ext>
            </a:extLst>
          </p:cNvPr>
          <p:cNvSpPr/>
          <p:nvPr/>
        </p:nvSpPr>
        <p:spPr>
          <a:xfrm>
            <a:off x="7727412" y="88985"/>
            <a:ext cx="527078" cy="519408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8492A4-D519-4BC0-B077-2A4B943314F3}"/>
              </a:ext>
            </a:extLst>
          </p:cNvPr>
          <p:cNvSpPr/>
          <p:nvPr/>
        </p:nvSpPr>
        <p:spPr>
          <a:xfrm>
            <a:off x="11319771" y="101951"/>
            <a:ext cx="527078" cy="519408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9565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56499-0F95-4545-BF9D-4A5DD5D219B2}"/>
              </a:ext>
            </a:extLst>
          </p:cNvPr>
          <p:cNvSpPr/>
          <p:nvPr/>
        </p:nvSpPr>
        <p:spPr>
          <a:xfrm>
            <a:off x="636990" y="722806"/>
            <a:ext cx="39145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PROJECT PLAN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1019B-EDAD-4457-825F-55CC6C0E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17" y="1682751"/>
            <a:ext cx="6990476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6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1131</Words>
  <Application>Microsoft Office PowerPoint</Application>
  <PresentationFormat>Widescreen</PresentationFormat>
  <Paragraphs>177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Microsoft JhengHei</vt:lpstr>
      <vt:lpstr>Microsoft JhengHei UI Light</vt:lpstr>
      <vt:lpstr>Agrandir Tight</vt:lpstr>
      <vt:lpstr>Arial</vt:lpstr>
      <vt:lpstr>Book Antiqua</vt:lpstr>
      <vt:lpstr>Calibri</vt:lpstr>
      <vt:lpstr>Calibri Light</vt:lpstr>
      <vt:lpstr>Microsoft Sans Serif</vt:lpstr>
      <vt:lpstr>Noto Sans Symbols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</dc:creator>
  <cp:lastModifiedBy>marc</cp:lastModifiedBy>
  <cp:revision>27</cp:revision>
  <cp:lastPrinted>2024-04-21T17:13:10Z</cp:lastPrinted>
  <dcterms:created xsi:type="dcterms:W3CDTF">2023-12-06T12:24:54Z</dcterms:created>
  <dcterms:modified xsi:type="dcterms:W3CDTF">2024-05-05T15:39:15Z</dcterms:modified>
</cp:coreProperties>
</file>